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324" r:id="rId3"/>
    <p:sldId id="306" r:id="rId4"/>
    <p:sldId id="331" r:id="rId5"/>
    <p:sldId id="348" r:id="rId6"/>
    <p:sldId id="305" r:id="rId7"/>
    <p:sldId id="341" r:id="rId8"/>
    <p:sldId id="342" r:id="rId9"/>
    <p:sldId id="327" r:id="rId10"/>
    <p:sldId id="347" r:id="rId11"/>
    <p:sldId id="28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5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s" initials="R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8864"/>
    <a:srgbClr val="E7F5F8"/>
    <a:srgbClr val="76CED9"/>
    <a:srgbClr val="03BFD7"/>
    <a:srgbClr val="67BCBE"/>
    <a:srgbClr val="928884"/>
    <a:srgbClr val="25A9B9"/>
    <a:srgbClr val="A70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1" autoAdjust="0"/>
    <p:restoredTop sz="84741" autoAdjust="0"/>
  </p:normalViewPr>
  <p:slideViewPr>
    <p:cSldViewPr snapToGrid="0" snapToObjects="1">
      <p:cViewPr varScale="1">
        <p:scale>
          <a:sx n="73" d="100"/>
          <a:sy n="73" d="100"/>
        </p:scale>
        <p:origin x="1195" y="67"/>
      </p:cViewPr>
      <p:guideLst>
        <p:guide orient="horz" pos="2125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F362C0-ABDC-0C4E-AFC6-6AD904FE5624}" type="doc">
      <dgm:prSet loTypeId="urn:microsoft.com/office/officeart/2005/8/layout/cycle2" loCatId="cycle" qsTypeId="urn:microsoft.com/office/officeart/2005/8/quickstyle/simple4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DBC5C254-603D-884D-B6C3-C43891143563}">
      <dgm:prSet phldrT="[Text]"/>
      <dgm:spPr/>
      <dgm:t>
        <a:bodyPr/>
        <a:lstStyle/>
        <a:p>
          <a:r>
            <a:rPr lang="en-US" dirty="0"/>
            <a:t>1.  Learn</a:t>
          </a:r>
        </a:p>
      </dgm:t>
    </dgm:pt>
    <dgm:pt modelId="{99E32EBC-7C14-1148-ADDD-8E087970CD00}" type="parTrans" cxnId="{7B38DC4D-64D8-5746-88EC-2D330B1C9929}">
      <dgm:prSet/>
      <dgm:spPr/>
      <dgm:t>
        <a:bodyPr/>
        <a:lstStyle/>
        <a:p>
          <a:endParaRPr lang="en-US"/>
        </a:p>
      </dgm:t>
    </dgm:pt>
    <dgm:pt modelId="{34A69719-2444-CB44-A8D9-20324EA4DA6B}" type="sibTrans" cxnId="{7B38DC4D-64D8-5746-88EC-2D330B1C9929}">
      <dgm:prSet/>
      <dgm:spPr/>
      <dgm:t>
        <a:bodyPr/>
        <a:lstStyle/>
        <a:p>
          <a:endParaRPr lang="en-US"/>
        </a:p>
      </dgm:t>
    </dgm:pt>
    <dgm:pt modelId="{390B90F7-76B1-5446-838F-BB5B31A57756}">
      <dgm:prSet phldrT="[Text]"/>
      <dgm:spPr/>
      <dgm:t>
        <a:bodyPr/>
        <a:lstStyle/>
        <a:p>
          <a:r>
            <a:rPr lang="en-US" dirty="0"/>
            <a:t>2. Review</a:t>
          </a:r>
        </a:p>
      </dgm:t>
    </dgm:pt>
    <dgm:pt modelId="{18610366-692A-9846-84C3-FD5B3AB8D5D9}" type="parTrans" cxnId="{52F83F08-164D-1945-A023-12CDB8B9B4D0}">
      <dgm:prSet/>
      <dgm:spPr/>
      <dgm:t>
        <a:bodyPr/>
        <a:lstStyle/>
        <a:p>
          <a:endParaRPr lang="en-US"/>
        </a:p>
      </dgm:t>
    </dgm:pt>
    <dgm:pt modelId="{7B71F081-E614-F945-9149-5ED0CCCBFBC7}" type="sibTrans" cxnId="{52F83F08-164D-1945-A023-12CDB8B9B4D0}">
      <dgm:prSet/>
      <dgm:spPr/>
      <dgm:t>
        <a:bodyPr/>
        <a:lstStyle/>
        <a:p>
          <a:endParaRPr lang="en-US"/>
        </a:p>
      </dgm:t>
    </dgm:pt>
    <dgm:pt modelId="{09DED324-D985-FB41-810A-12115AD311D3}">
      <dgm:prSet phldrT="[Text]"/>
      <dgm:spPr/>
      <dgm:t>
        <a:bodyPr/>
        <a:lstStyle/>
        <a:p>
          <a:r>
            <a:rPr lang="en-US" dirty="0"/>
            <a:t>3. Discuss</a:t>
          </a:r>
        </a:p>
      </dgm:t>
    </dgm:pt>
    <dgm:pt modelId="{4A38EF20-E8FB-9143-BA90-CA1FA53E9D97}" type="parTrans" cxnId="{A9D738A5-6CC4-DA4C-8584-A10081471ACC}">
      <dgm:prSet/>
      <dgm:spPr/>
      <dgm:t>
        <a:bodyPr/>
        <a:lstStyle/>
        <a:p>
          <a:endParaRPr lang="en-US"/>
        </a:p>
      </dgm:t>
    </dgm:pt>
    <dgm:pt modelId="{165CA66B-6644-3F4E-A40D-B9F962524F19}" type="sibTrans" cxnId="{A9D738A5-6CC4-DA4C-8584-A10081471ACC}">
      <dgm:prSet/>
      <dgm:spPr/>
      <dgm:t>
        <a:bodyPr/>
        <a:lstStyle/>
        <a:p>
          <a:endParaRPr lang="en-US"/>
        </a:p>
      </dgm:t>
    </dgm:pt>
    <dgm:pt modelId="{4540AD74-A0BB-0D4F-BD49-4245BF6D053D}">
      <dgm:prSet phldrT="[Text]"/>
      <dgm:spPr/>
      <dgm:t>
        <a:bodyPr/>
        <a:lstStyle/>
        <a:p>
          <a:r>
            <a:rPr lang="en-US" dirty="0"/>
            <a:t>4. Teach</a:t>
          </a:r>
        </a:p>
      </dgm:t>
    </dgm:pt>
    <dgm:pt modelId="{23E61DAC-40B7-C948-A199-7E12066EFDEE}" type="parTrans" cxnId="{31FD644F-0CFD-3D42-8C5C-9DDDAF6A8A15}">
      <dgm:prSet/>
      <dgm:spPr/>
      <dgm:t>
        <a:bodyPr/>
        <a:lstStyle/>
        <a:p>
          <a:endParaRPr lang="en-US"/>
        </a:p>
      </dgm:t>
    </dgm:pt>
    <dgm:pt modelId="{958061F9-EDAE-2544-993B-0FDD95DBAFD4}" type="sibTrans" cxnId="{31FD644F-0CFD-3D42-8C5C-9DDDAF6A8A15}">
      <dgm:prSet/>
      <dgm:spPr/>
      <dgm:t>
        <a:bodyPr/>
        <a:lstStyle/>
        <a:p>
          <a:endParaRPr lang="en-US"/>
        </a:p>
      </dgm:t>
    </dgm:pt>
    <dgm:pt modelId="{FDFECD2E-6B0D-0C4B-B917-7D6F0458EE42}" type="pres">
      <dgm:prSet presAssocID="{BBF362C0-ABDC-0C4E-AFC6-6AD904FE5624}" presName="cycle" presStyleCnt="0">
        <dgm:presLayoutVars>
          <dgm:dir/>
          <dgm:resizeHandles val="exact"/>
        </dgm:presLayoutVars>
      </dgm:prSet>
      <dgm:spPr/>
    </dgm:pt>
    <dgm:pt modelId="{3795784F-6580-1044-B327-3B8C3950BBA0}" type="pres">
      <dgm:prSet presAssocID="{DBC5C254-603D-884D-B6C3-C43891143563}" presName="node" presStyleLbl="node1" presStyleIdx="0" presStyleCnt="4">
        <dgm:presLayoutVars>
          <dgm:bulletEnabled val="1"/>
        </dgm:presLayoutVars>
      </dgm:prSet>
      <dgm:spPr/>
    </dgm:pt>
    <dgm:pt modelId="{70471B05-7BC3-6F43-A6BF-0B2A077EEF35}" type="pres">
      <dgm:prSet presAssocID="{34A69719-2444-CB44-A8D9-20324EA4DA6B}" presName="sibTrans" presStyleLbl="sibTrans2D1" presStyleIdx="0" presStyleCnt="4"/>
      <dgm:spPr/>
    </dgm:pt>
    <dgm:pt modelId="{765BD16E-C025-6645-B646-2FDB0BE7C638}" type="pres">
      <dgm:prSet presAssocID="{34A69719-2444-CB44-A8D9-20324EA4DA6B}" presName="connectorText" presStyleLbl="sibTrans2D1" presStyleIdx="0" presStyleCnt="4"/>
      <dgm:spPr/>
    </dgm:pt>
    <dgm:pt modelId="{2F211B0E-422A-704E-A41B-80C08112A66D}" type="pres">
      <dgm:prSet presAssocID="{390B90F7-76B1-5446-838F-BB5B31A57756}" presName="node" presStyleLbl="node1" presStyleIdx="1" presStyleCnt="4">
        <dgm:presLayoutVars>
          <dgm:bulletEnabled val="1"/>
        </dgm:presLayoutVars>
      </dgm:prSet>
      <dgm:spPr/>
    </dgm:pt>
    <dgm:pt modelId="{8169A8E7-4C48-2C4D-B2E7-51AA8F16DE00}" type="pres">
      <dgm:prSet presAssocID="{7B71F081-E614-F945-9149-5ED0CCCBFBC7}" presName="sibTrans" presStyleLbl="sibTrans2D1" presStyleIdx="1" presStyleCnt="4"/>
      <dgm:spPr/>
    </dgm:pt>
    <dgm:pt modelId="{F6203588-C9F9-2844-B534-541FDB36A7FE}" type="pres">
      <dgm:prSet presAssocID="{7B71F081-E614-F945-9149-5ED0CCCBFBC7}" presName="connectorText" presStyleLbl="sibTrans2D1" presStyleIdx="1" presStyleCnt="4"/>
      <dgm:spPr/>
    </dgm:pt>
    <dgm:pt modelId="{E82829C0-E5EE-924F-89DD-757189CB4705}" type="pres">
      <dgm:prSet presAssocID="{09DED324-D985-FB41-810A-12115AD311D3}" presName="node" presStyleLbl="node1" presStyleIdx="2" presStyleCnt="4">
        <dgm:presLayoutVars>
          <dgm:bulletEnabled val="1"/>
        </dgm:presLayoutVars>
      </dgm:prSet>
      <dgm:spPr/>
    </dgm:pt>
    <dgm:pt modelId="{EFB02440-6507-9648-AA04-0FA487993B4F}" type="pres">
      <dgm:prSet presAssocID="{165CA66B-6644-3F4E-A40D-B9F962524F19}" presName="sibTrans" presStyleLbl="sibTrans2D1" presStyleIdx="2" presStyleCnt="4"/>
      <dgm:spPr/>
    </dgm:pt>
    <dgm:pt modelId="{C6E60246-B3B5-0F47-9068-C42CF53632A9}" type="pres">
      <dgm:prSet presAssocID="{165CA66B-6644-3F4E-A40D-B9F962524F19}" presName="connectorText" presStyleLbl="sibTrans2D1" presStyleIdx="2" presStyleCnt="4"/>
      <dgm:spPr/>
    </dgm:pt>
    <dgm:pt modelId="{07442CFB-3F03-0842-9709-706908EAADF7}" type="pres">
      <dgm:prSet presAssocID="{4540AD74-A0BB-0D4F-BD49-4245BF6D053D}" presName="node" presStyleLbl="node1" presStyleIdx="3" presStyleCnt="4">
        <dgm:presLayoutVars>
          <dgm:bulletEnabled val="1"/>
        </dgm:presLayoutVars>
      </dgm:prSet>
      <dgm:spPr/>
    </dgm:pt>
    <dgm:pt modelId="{B7787FDC-E468-B94D-BDD0-AF30B5273873}" type="pres">
      <dgm:prSet presAssocID="{958061F9-EDAE-2544-993B-0FDD95DBAFD4}" presName="sibTrans" presStyleLbl="sibTrans2D1" presStyleIdx="3" presStyleCnt="4"/>
      <dgm:spPr/>
    </dgm:pt>
    <dgm:pt modelId="{0F15523A-2CA8-4A40-9C29-3B6BC04A033A}" type="pres">
      <dgm:prSet presAssocID="{958061F9-EDAE-2544-993B-0FDD95DBAFD4}" presName="connectorText" presStyleLbl="sibTrans2D1" presStyleIdx="3" presStyleCnt="4"/>
      <dgm:spPr/>
    </dgm:pt>
  </dgm:ptLst>
  <dgm:cxnLst>
    <dgm:cxn modelId="{52F83F08-164D-1945-A023-12CDB8B9B4D0}" srcId="{BBF362C0-ABDC-0C4E-AFC6-6AD904FE5624}" destId="{390B90F7-76B1-5446-838F-BB5B31A57756}" srcOrd="1" destOrd="0" parTransId="{18610366-692A-9846-84C3-FD5B3AB8D5D9}" sibTransId="{7B71F081-E614-F945-9149-5ED0CCCBFBC7}"/>
    <dgm:cxn modelId="{2C093C13-8613-4A99-8010-D9B3F847B95D}" type="presOf" srcId="{958061F9-EDAE-2544-993B-0FDD95DBAFD4}" destId="{B7787FDC-E468-B94D-BDD0-AF30B5273873}" srcOrd="0" destOrd="0" presId="urn:microsoft.com/office/officeart/2005/8/layout/cycle2"/>
    <dgm:cxn modelId="{3F6F4F15-765C-499D-BE62-A34DBE26F379}" type="presOf" srcId="{4540AD74-A0BB-0D4F-BD49-4245BF6D053D}" destId="{07442CFB-3F03-0842-9709-706908EAADF7}" srcOrd="0" destOrd="0" presId="urn:microsoft.com/office/officeart/2005/8/layout/cycle2"/>
    <dgm:cxn modelId="{BEAE9A1C-224F-4CFB-A410-F4A239B2415A}" type="presOf" srcId="{7B71F081-E614-F945-9149-5ED0CCCBFBC7}" destId="{8169A8E7-4C48-2C4D-B2E7-51AA8F16DE00}" srcOrd="0" destOrd="0" presId="urn:microsoft.com/office/officeart/2005/8/layout/cycle2"/>
    <dgm:cxn modelId="{2479815C-C023-4775-9C4C-649FBDDD5C73}" type="presOf" srcId="{34A69719-2444-CB44-A8D9-20324EA4DA6B}" destId="{765BD16E-C025-6645-B646-2FDB0BE7C638}" srcOrd="1" destOrd="0" presId="urn:microsoft.com/office/officeart/2005/8/layout/cycle2"/>
    <dgm:cxn modelId="{C0EA5865-C3F0-4A92-AAF1-A2D0989A32FF}" type="presOf" srcId="{165CA66B-6644-3F4E-A40D-B9F962524F19}" destId="{C6E60246-B3B5-0F47-9068-C42CF53632A9}" srcOrd="1" destOrd="0" presId="urn:microsoft.com/office/officeart/2005/8/layout/cycle2"/>
    <dgm:cxn modelId="{79BA706A-5785-468A-9013-3FD29F6B976C}" type="presOf" srcId="{7B71F081-E614-F945-9149-5ED0CCCBFBC7}" destId="{F6203588-C9F9-2844-B534-541FDB36A7FE}" srcOrd="1" destOrd="0" presId="urn:microsoft.com/office/officeart/2005/8/layout/cycle2"/>
    <dgm:cxn modelId="{7B38DC4D-64D8-5746-88EC-2D330B1C9929}" srcId="{BBF362C0-ABDC-0C4E-AFC6-6AD904FE5624}" destId="{DBC5C254-603D-884D-B6C3-C43891143563}" srcOrd="0" destOrd="0" parTransId="{99E32EBC-7C14-1148-ADDD-8E087970CD00}" sibTransId="{34A69719-2444-CB44-A8D9-20324EA4DA6B}"/>
    <dgm:cxn modelId="{31FD644F-0CFD-3D42-8C5C-9DDDAF6A8A15}" srcId="{BBF362C0-ABDC-0C4E-AFC6-6AD904FE5624}" destId="{4540AD74-A0BB-0D4F-BD49-4245BF6D053D}" srcOrd="3" destOrd="0" parTransId="{23E61DAC-40B7-C948-A199-7E12066EFDEE}" sibTransId="{958061F9-EDAE-2544-993B-0FDD95DBAFD4}"/>
    <dgm:cxn modelId="{B5985751-315F-43D7-8668-FD9193C09D6E}" type="presOf" srcId="{165CA66B-6644-3F4E-A40D-B9F962524F19}" destId="{EFB02440-6507-9648-AA04-0FA487993B4F}" srcOrd="0" destOrd="0" presId="urn:microsoft.com/office/officeart/2005/8/layout/cycle2"/>
    <dgm:cxn modelId="{B507CD80-F425-4759-B4C5-75FC836928A3}" type="presOf" srcId="{DBC5C254-603D-884D-B6C3-C43891143563}" destId="{3795784F-6580-1044-B327-3B8C3950BBA0}" srcOrd="0" destOrd="0" presId="urn:microsoft.com/office/officeart/2005/8/layout/cycle2"/>
    <dgm:cxn modelId="{A9D738A5-6CC4-DA4C-8584-A10081471ACC}" srcId="{BBF362C0-ABDC-0C4E-AFC6-6AD904FE5624}" destId="{09DED324-D985-FB41-810A-12115AD311D3}" srcOrd="2" destOrd="0" parTransId="{4A38EF20-E8FB-9143-BA90-CA1FA53E9D97}" sibTransId="{165CA66B-6644-3F4E-A40D-B9F962524F19}"/>
    <dgm:cxn modelId="{68B16BC5-8F77-49AD-BA70-542E3417CC0C}" type="presOf" srcId="{958061F9-EDAE-2544-993B-0FDD95DBAFD4}" destId="{0F15523A-2CA8-4A40-9C29-3B6BC04A033A}" srcOrd="1" destOrd="0" presId="urn:microsoft.com/office/officeart/2005/8/layout/cycle2"/>
    <dgm:cxn modelId="{B21F16CF-1A19-4D84-88F8-E51C91F2D1E9}" type="presOf" srcId="{390B90F7-76B1-5446-838F-BB5B31A57756}" destId="{2F211B0E-422A-704E-A41B-80C08112A66D}" srcOrd="0" destOrd="0" presId="urn:microsoft.com/office/officeart/2005/8/layout/cycle2"/>
    <dgm:cxn modelId="{DB3A10EE-6E5F-451E-87BB-63F2F84FA648}" type="presOf" srcId="{34A69719-2444-CB44-A8D9-20324EA4DA6B}" destId="{70471B05-7BC3-6F43-A6BF-0B2A077EEF35}" srcOrd="0" destOrd="0" presId="urn:microsoft.com/office/officeart/2005/8/layout/cycle2"/>
    <dgm:cxn modelId="{CDDD41F8-AB09-40DB-832F-2C697FA43C4A}" type="presOf" srcId="{BBF362C0-ABDC-0C4E-AFC6-6AD904FE5624}" destId="{FDFECD2E-6B0D-0C4B-B917-7D6F0458EE42}" srcOrd="0" destOrd="0" presId="urn:microsoft.com/office/officeart/2005/8/layout/cycle2"/>
    <dgm:cxn modelId="{AC1216FF-557B-41EB-AFF4-260B3D586C16}" type="presOf" srcId="{09DED324-D985-FB41-810A-12115AD311D3}" destId="{E82829C0-E5EE-924F-89DD-757189CB4705}" srcOrd="0" destOrd="0" presId="urn:microsoft.com/office/officeart/2005/8/layout/cycle2"/>
    <dgm:cxn modelId="{E3BDFF32-7F2B-4200-B400-AC97971FDA16}" type="presParOf" srcId="{FDFECD2E-6B0D-0C4B-B917-7D6F0458EE42}" destId="{3795784F-6580-1044-B327-3B8C3950BBA0}" srcOrd="0" destOrd="0" presId="urn:microsoft.com/office/officeart/2005/8/layout/cycle2"/>
    <dgm:cxn modelId="{69ABCA10-DC68-4D6E-86F8-6B6FF557C7DB}" type="presParOf" srcId="{FDFECD2E-6B0D-0C4B-B917-7D6F0458EE42}" destId="{70471B05-7BC3-6F43-A6BF-0B2A077EEF35}" srcOrd="1" destOrd="0" presId="urn:microsoft.com/office/officeart/2005/8/layout/cycle2"/>
    <dgm:cxn modelId="{E12666E9-0ECA-4404-BE84-201090BF4DFE}" type="presParOf" srcId="{70471B05-7BC3-6F43-A6BF-0B2A077EEF35}" destId="{765BD16E-C025-6645-B646-2FDB0BE7C638}" srcOrd="0" destOrd="0" presId="urn:microsoft.com/office/officeart/2005/8/layout/cycle2"/>
    <dgm:cxn modelId="{66ACF6F4-0403-487B-87B6-2F4DC77EEC15}" type="presParOf" srcId="{FDFECD2E-6B0D-0C4B-B917-7D6F0458EE42}" destId="{2F211B0E-422A-704E-A41B-80C08112A66D}" srcOrd="2" destOrd="0" presId="urn:microsoft.com/office/officeart/2005/8/layout/cycle2"/>
    <dgm:cxn modelId="{4016C354-2287-4021-9958-4D4D7D060CC6}" type="presParOf" srcId="{FDFECD2E-6B0D-0C4B-B917-7D6F0458EE42}" destId="{8169A8E7-4C48-2C4D-B2E7-51AA8F16DE00}" srcOrd="3" destOrd="0" presId="urn:microsoft.com/office/officeart/2005/8/layout/cycle2"/>
    <dgm:cxn modelId="{C8A6E8D6-B0F3-4641-98A1-F11254783174}" type="presParOf" srcId="{8169A8E7-4C48-2C4D-B2E7-51AA8F16DE00}" destId="{F6203588-C9F9-2844-B534-541FDB36A7FE}" srcOrd="0" destOrd="0" presId="urn:microsoft.com/office/officeart/2005/8/layout/cycle2"/>
    <dgm:cxn modelId="{95775D8C-847E-4E87-9154-EFBCFE74B150}" type="presParOf" srcId="{FDFECD2E-6B0D-0C4B-B917-7D6F0458EE42}" destId="{E82829C0-E5EE-924F-89DD-757189CB4705}" srcOrd="4" destOrd="0" presId="urn:microsoft.com/office/officeart/2005/8/layout/cycle2"/>
    <dgm:cxn modelId="{B03B5967-664E-49F2-B98F-2D426970BB17}" type="presParOf" srcId="{FDFECD2E-6B0D-0C4B-B917-7D6F0458EE42}" destId="{EFB02440-6507-9648-AA04-0FA487993B4F}" srcOrd="5" destOrd="0" presId="urn:microsoft.com/office/officeart/2005/8/layout/cycle2"/>
    <dgm:cxn modelId="{752337F3-95B5-42BC-9E5B-9A6DE64B4627}" type="presParOf" srcId="{EFB02440-6507-9648-AA04-0FA487993B4F}" destId="{C6E60246-B3B5-0F47-9068-C42CF53632A9}" srcOrd="0" destOrd="0" presId="urn:microsoft.com/office/officeart/2005/8/layout/cycle2"/>
    <dgm:cxn modelId="{7AE09380-067E-4E40-907C-41EB1B1A508D}" type="presParOf" srcId="{FDFECD2E-6B0D-0C4B-B917-7D6F0458EE42}" destId="{07442CFB-3F03-0842-9709-706908EAADF7}" srcOrd="6" destOrd="0" presId="urn:microsoft.com/office/officeart/2005/8/layout/cycle2"/>
    <dgm:cxn modelId="{0A354722-8F93-4FD0-B305-75D519AD2252}" type="presParOf" srcId="{FDFECD2E-6B0D-0C4B-B917-7D6F0458EE42}" destId="{B7787FDC-E468-B94D-BDD0-AF30B5273873}" srcOrd="7" destOrd="0" presId="urn:microsoft.com/office/officeart/2005/8/layout/cycle2"/>
    <dgm:cxn modelId="{CF6E9681-54E0-4A50-8C1E-1FF7A1D8C4DE}" type="presParOf" srcId="{B7787FDC-E468-B94D-BDD0-AF30B5273873}" destId="{0F15523A-2CA8-4A40-9C29-3B6BC04A033A}" srcOrd="0" destOrd="0" presId="urn:microsoft.com/office/officeart/2005/8/layout/cycle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5784F-6580-1044-B327-3B8C3950BBA0}">
      <dsp:nvSpPr>
        <dsp:cNvPr id="0" name=""/>
        <dsp:cNvSpPr/>
      </dsp:nvSpPr>
      <dsp:spPr>
        <a:xfrm>
          <a:off x="2682271" y="24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1.  Learn</a:t>
          </a:r>
        </a:p>
      </dsp:txBody>
      <dsp:txXfrm>
        <a:off x="2885556" y="203309"/>
        <a:ext cx="981550" cy="981550"/>
      </dsp:txXfrm>
    </dsp:sp>
    <dsp:sp modelId="{70471B05-7BC3-6F43-A6BF-0B2A077EEF35}">
      <dsp:nvSpPr>
        <dsp:cNvPr id="0" name=""/>
        <dsp:cNvSpPr/>
      </dsp:nvSpPr>
      <dsp:spPr>
        <a:xfrm rot="2700000">
          <a:off x="3921298" y="1189046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3937487" y="1243661"/>
        <a:ext cx="257935" cy="281094"/>
      </dsp:txXfrm>
    </dsp:sp>
    <dsp:sp modelId="{2F211B0E-422A-704E-A41B-80C08112A66D}">
      <dsp:nvSpPr>
        <dsp:cNvPr id="0" name=""/>
        <dsp:cNvSpPr/>
      </dsp:nvSpPr>
      <dsp:spPr>
        <a:xfrm>
          <a:off x="4155432" y="1473186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2. Review</a:t>
          </a:r>
        </a:p>
      </dsp:txBody>
      <dsp:txXfrm>
        <a:off x="4358717" y="1676471"/>
        <a:ext cx="981550" cy="981550"/>
      </dsp:txXfrm>
    </dsp:sp>
    <dsp:sp modelId="{8169A8E7-4C48-2C4D-B2E7-51AA8F16DE00}">
      <dsp:nvSpPr>
        <dsp:cNvPr id="0" name=""/>
        <dsp:cNvSpPr/>
      </dsp:nvSpPr>
      <dsp:spPr>
        <a:xfrm rot="8100000">
          <a:off x="3936046" y="2662208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4030401" y="2716823"/>
        <a:ext cx="257935" cy="281094"/>
      </dsp:txXfrm>
    </dsp:sp>
    <dsp:sp modelId="{E82829C0-E5EE-924F-89DD-757189CB4705}">
      <dsp:nvSpPr>
        <dsp:cNvPr id="0" name=""/>
        <dsp:cNvSpPr/>
      </dsp:nvSpPr>
      <dsp:spPr>
        <a:xfrm>
          <a:off x="2682271" y="2946348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3. Discuss</a:t>
          </a:r>
        </a:p>
      </dsp:txBody>
      <dsp:txXfrm>
        <a:off x="2885556" y="3149633"/>
        <a:ext cx="981550" cy="981550"/>
      </dsp:txXfrm>
    </dsp:sp>
    <dsp:sp modelId="{EFB02440-6507-9648-AA04-0FA487993B4F}">
      <dsp:nvSpPr>
        <dsp:cNvPr id="0" name=""/>
        <dsp:cNvSpPr/>
      </dsp:nvSpPr>
      <dsp:spPr>
        <a:xfrm rot="13500000">
          <a:off x="2462884" y="2676956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557239" y="2809737"/>
        <a:ext cx="257935" cy="281094"/>
      </dsp:txXfrm>
    </dsp:sp>
    <dsp:sp modelId="{07442CFB-3F03-0842-9709-706908EAADF7}">
      <dsp:nvSpPr>
        <dsp:cNvPr id="0" name=""/>
        <dsp:cNvSpPr/>
      </dsp:nvSpPr>
      <dsp:spPr>
        <a:xfrm>
          <a:off x="1209109" y="1473186"/>
          <a:ext cx="1388120" cy="13881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4. Teach</a:t>
          </a:r>
        </a:p>
      </dsp:txBody>
      <dsp:txXfrm>
        <a:off x="1412394" y="1676471"/>
        <a:ext cx="981550" cy="981550"/>
      </dsp:txXfrm>
    </dsp:sp>
    <dsp:sp modelId="{B7787FDC-E468-B94D-BDD0-AF30B5273873}">
      <dsp:nvSpPr>
        <dsp:cNvPr id="0" name=""/>
        <dsp:cNvSpPr/>
      </dsp:nvSpPr>
      <dsp:spPr>
        <a:xfrm rot="18900000">
          <a:off x="2448136" y="1203794"/>
          <a:ext cx="368479" cy="4684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464325" y="1336575"/>
        <a:ext cx="257935" cy="281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24418-CDC0-4710-95CA-04F7344CA8EA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5B06A-B7D2-4FC5-8942-94B794418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12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43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69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1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164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99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810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90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85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51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15B06A-B7D2-4FC5-8942-94B7944185C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1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/>
          <p:nvPr userDrawn="1"/>
        </p:nvSpPr>
        <p:spPr>
          <a:xfrm>
            <a:off x="7668344" y="6562427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700" smtClean="0">
                <a:solidFill>
                  <a:srgbClr val="A70064"/>
                </a:solidFill>
                <a:latin typeface="Domaine Text Bold"/>
                <a:cs typeface="Domaine Text Bold"/>
              </a:rPr>
              <a:pPr algn="r"/>
              <a:t>‹#›</a:t>
            </a:fld>
            <a:endParaRPr lang="en-US" sz="700" dirty="0">
              <a:solidFill>
                <a:srgbClr val="A70064"/>
              </a:solidFill>
              <a:latin typeface="Domaine Text Bold"/>
              <a:cs typeface="Domaine Text Bol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3268" y="1628800"/>
            <a:ext cx="8509370" cy="487867"/>
          </a:xfrm>
        </p:spPr>
        <p:txBody>
          <a:bodyPr lIns="0" tIns="0" rIns="0" bIns="0" anchor="t" anchorCtr="0">
            <a:normAutofit/>
          </a:bodyPr>
          <a:lstStyle>
            <a:lvl1pPr algn="ctr">
              <a:lnSpc>
                <a:spcPts val="3000"/>
              </a:lnSpc>
              <a:defRPr sz="3000" b="1" i="0" spc="0">
                <a:solidFill>
                  <a:srgbClr val="03BFD7"/>
                </a:solidFill>
                <a:latin typeface="Edmondsans Bold" panose="02000000000000000000"/>
                <a:cs typeface="Edmondsans Bold" panose="02000000000000000000"/>
              </a:defRPr>
            </a:lvl1pPr>
          </a:lstStyle>
          <a:p>
            <a:r>
              <a:rPr lang="en-AU" dirty="0"/>
              <a:t>HEADLINE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3268" y="2556934"/>
            <a:ext cx="8509370" cy="3547533"/>
          </a:xfrm>
        </p:spPr>
        <p:txBody>
          <a:bodyPr lIns="0" rIns="0" bIns="0">
            <a:normAutofit/>
          </a:bodyPr>
          <a:lstStyle>
            <a:lvl1pPr marL="0" indent="-125730" algn="ctr">
              <a:lnSpc>
                <a:spcPct val="150000"/>
              </a:lnSpc>
              <a:spcBef>
                <a:spcPts val="0"/>
              </a:spcBef>
              <a:defRPr sz="1200" b="0" i="0">
                <a:solidFill>
                  <a:schemeClr val="tx1"/>
                </a:solidFill>
                <a:latin typeface="Edmondsans Medium" panose="02000000000000000000"/>
                <a:cs typeface="Edmondsans Medium" panose="02000000000000000000"/>
              </a:defRPr>
            </a:lvl1pPr>
            <a:lvl2pPr marL="309880" indent="-140335" algn="ctr">
              <a:lnSpc>
                <a:spcPct val="150000"/>
              </a:lnSpc>
              <a:defRPr sz="1200" b="0" i="0">
                <a:solidFill>
                  <a:schemeClr val="tx1"/>
                </a:solidFill>
                <a:latin typeface="Edmondsans Medium" panose="02000000000000000000"/>
                <a:cs typeface="Edmondsans Medium" panose="02000000000000000000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</p:txBody>
      </p:sp>
      <p:sp>
        <p:nvSpPr>
          <p:cNvPr id="7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125133" y="2269067"/>
            <a:ext cx="4902200" cy="0"/>
          </a:xfrm>
          <a:prstGeom prst="line">
            <a:avLst/>
          </a:prstGeom>
          <a:ln w="9525" cmpd="sng">
            <a:solidFill>
              <a:srgbClr val="03BF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1286932" y="1683874"/>
            <a:ext cx="6578601" cy="940793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i="0" spc="0">
                <a:solidFill>
                  <a:srgbClr val="928884"/>
                </a:solidFill>
                <a:latin typeface="Edmondsans Bold" panose="02000000000000000000"/>
                <a:cs typeface="Edmondsans Bold" panose="020000000000000000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AU" dirty="0"/>
              <a:t>SECOND LEVEL HEADLINE STYLE</a:t>
            </a:r>
            <a:endParaRPr lang="en-US" dirty="0"/>
          </a:p>
        </p:txBody>
      </p:sp>
      <p:sp>
        <p:nvSpPr>
          <p:cNvPr id="8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6932" y="1628800"/>
            <a:ext cx="6146801" cy="487867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000"/>
              </a:lnSpc>
              <a:defRPr sz="2800" b="1" i="0" spc="0">
                <a:solidFill>
                  <a:srgbClr val="928884"/>
                </a:solidFill>
                <a:latin typeface="Edmondsans Bold" panose="02000000000000000000"/>
                <a:cs typeface="Edmondsans Bold" panose="02000000000000000000"/>
              </a:defRPr>
            </a:lvl1pPr>
          </a:lstStyle>
          <a:p>
            <a:r>
              <a:rPr lang="en-AU" dirty="0"/>
              <a:t>HEADLINE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31640" y="2556934"/>
            <a:ext cx="6102093" cy="3547533"/>
          </a:xfrm>
        </p:spPr>
        <p:txBody>
          <a:bodyPr lIns="0" rIns="0" bIns="0">
            <a:normAutofit/>
          </a:bodyPr>
          <a:lstStyle>
            <a:lvl1pPr marL="0" indent="-125730" algn="l">
              <a:lnSpc>
                <a:spcPct val="150000"/>
              </a:lnSpc>
              <a:spcBef>
                <a:spcPts val="0"/>
              </a:spcBef>
              <a:defRPr sz="1200" b="0" i="0">
                <a:solidFill>
                  <a:schemeClr val="tx1"/>
                </a:solidFill>
                <a:latin typeface="Edmondsans Medium" panose="02000000000000000000"/>
                <a:cs typeface="Edmondsans Medium" panose="02000000000000000000"/>
              </a:defRPr>
            </a:lvl1pPr>
            <a:lvl2pPr marL="309880" indent="-140335" algn="l">
              <a:lnSpc>
                <a:spcPct val="150000"/>
              </a:lnSpc>
              <a:defRPr sz="1200" b="0" i="0">
                <a:solidFill>
                  <a:schemeClr val="tx1"/>
                </a:solidFill>
                <a:latin typeface="Edmondsans Medium" panose="02000000000000000000"/>
                <a:cs typeface="Edmondsans Medium" panose="02000000000000000000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</p:txBody>
      </p:sp>
      <p:sp>
        <p:nvSpPr>
          <p:cNvPr id="7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331640" y="2269067"/>
            <a:ext cx="4902200" cy="0"/>
          </a:xfrm>
          <a:prstGeom prst="line">
            <a:avLst/>
          </a:prstGeom>
          <a:ln w="9525" cmpd="sng">
            <a:solidFill>
              <a:srgbClr val="03BF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6932" y="1628800"/>
            <a:ext cx="5816601" cy="1512333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3000"/>
              </a:lnSpc>
              <a:defRPr sz="2800" b="1" i="0" spc="0">
                <a:solidFill>
                  <a:schemeClr val="bg1"/>
                </a:solidFill>
                <a:latin typeface="Edmondsans Bold" panose="02000000000000000000"/>
                <a:cs typeface="Edmondsans Bold" panose="02000000000000000000"/>
              </a:defRPr>
            </a:lvl1pPr>
          </a:lstStyle>
          <a:p>
            <a:r>
              <a:rPr lang="en-AU" dirty="0"/>
              <a:t>HEADLINE</a:t>
            </a:r>
            <a:endParaRPr lang="en-US" dirty="0"/>
          </a:p>
        </p:txBody>
      </p:sp>
      <p:sp>
        <p:nvSpPr>
          <p:cNvPr id="7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FFFFFF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FFFFFF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201" y="5482166"/>
            <a:ext cx="8483600" cy="492183"/>
          </a:xfrm>
        </p:spPr>
        <p:txBody>
          <a:bodyPr l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200" b="0" i="0">
                <a:solidFill>
                  <a:schemeClr val="tx1"/>
                </a:solidFill>
                <a:latin typeface="Edmondsans Regular" panose="02000000000000000000"/>
                <a:cs typeface="Edmondsans Regular" panose="02000000000000000000"/>
              </a:defRPr>
            </a:lvl1pPr>
            <a:lvl2pPr marL="168910" indent="0" algn="l">
              <a:lnSpc>
                <a:spcPct val="150000"/>
              </a:lnSpc>
              <a:buFontTx/>
              <a:buNone/>
              <a:defRPr sz="1200" b="0" i="0">
                <a:solidFill>
                  <a:schemeClr val="tx1"/>
                </a:solidFill>
                <a:latin typeface="Edmondsans Medium" panose="02000000000000000000"/>
                <a:cs typeface="Edmondsans Medium" panose="02000000000000000000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7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201" y="5482166"/>
            <a:ext cx="8483600" cy="492183"/>
          </a:xfrm>
        </p:spPr>
        <p:txBody>
          <a:bodyPr l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200" b="0" i="0">
                <a:solidFill>
                  <a:schemeClr val="tx1"/>
                </a:solidFill>
                <a:latin typeface="Edmondsans Regular" panose="02000000000000000000"/>
                <a:cs typeface="Edmondsans Regular" panose="02000000000000000000"/>
              </a:defRPr>
            </a:lvl1pPr>
            <a:lvl2pPr marL="168910" indent="0" algn="l">
              <a:lnSpc>
                <a:spcPct val="150000"/>
              </a:lnSpc>
              <a:buFontTx/>
              <a:buNone/>
              <a:defRPr sz="1200" b="0" i="0">
                <a:solidFill>
                  <a:schemeClr val="tx1"/>
                </a:solidFill>
                <a:latin typeface="Edmondsans Medium" panose="02000000000000000000"/>
                <a:cs typeface="Edmondsans Medium" panose="02000000000000000000"/>
              </a:defRPr>
            </a:lvl2pPr>
            <a:lvl3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3pPr>
            <a:lvl4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4pPr>
            <a:lvl5pPr>
              <a:defRPr sz="1000" b="0" i="0">
                <a:solidFill>
                  <a:srgbClr val="A70064"/>
                </a:solidFill>
                <a:latin typeface="Domaine Sans Text Regular"/>
                <a:cs typeface="Domaine Sans Text Regular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7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223000" y="332656"/>
            <a:ext cx="2599638" cy="1688681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ts val="2400"/>
              </a:lnSpc>
              <a:spcBef>
                <a:spcPts val="0"/>
              </a:spcBef>
              <a:buNone/>
              <a:defRPr sz="2400" b="0" i="0" spc="0">
                <a:solidFill>
                  <a:srgbClr val="928884"/>
                </a:solidFill>
                <a:latin typeface="Edmondsans Bold" panose="02000000000000000000"/>
                <a:cs typeface="Edmondsans Bold" panose="020000000000000000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AU" dirty="0"/>
              <a:t>SECOND LEVEL HEADLINE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6223000" y="4005064"/>
            <a:ext cx="2599638" cy="1340555"/>
          </a:xfrm>
        </p:spPr>
        <p:txBody>
          <a:bodyPr lIns="0" tIns="0" rIns="0" bIns="0" anchor="t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i="0" spc="0">
                <a:ln>
                  <a:noFill/>
                </a:ln>
                <a:solidFill>
                  <a:srgbClr val="928884"/>
                </a:solidFill>
                <a:latin typeface="Edmondsans Bold" panose="02000000000000000000"/>
                <a:cs typeface="Edmondsans Bold" panose="0200000000000000000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AU" dirty="0"/>
              <a:t>SECOND LEVEL HEADLINE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/>
          <p:nvPr userDrawn="1"/>
        </p:nvSpPr>
        <p:spPr>
          <a:xfrm>
            <a:off x="7668344" y="6309320"/>
            <a:ext cx="1154294" cy="1764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BEC2AC6-2C9B-604D-81B7-EB2279854E4C}" type="slidenum">
              <a:rPr lang="en-US" sz="1000" b="0" i="0" smtClean="0">
                <a:solidFill>
                  <a:srgbClr val="67BCBE"/>
                </a:solidFill>
                <a:latin typeface="Edmondsans Medium" panose="02000000000000000000"/>
                <a:cs typeface="Edmondsans Medium" panose="02000000000000000000"/>
              </a:rPr>
              <a:pPr algn="r"/>
              <a:t>‹#›</a:t>
            </a:fld>
            <a:endParaRPr lang="en-US" sz="1000" b="0" i="0" dirty="0">
              <a:solidFill>
                <a:srgbClr val="67BCBE"/>
              </a:solidFill>
              <a:latin typeface="Edmondsans Medium" panose="02000000000000000000"/>
              <a:cs typeface="Edmondsans Medium" panose="0200000000000000000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4A4EA-23FA-3D49-A3AE-E0774C471DB3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C2AC6-2C9B-604D-81B7-EB2279854E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946" y="1139504"/>
            <a:ext cx="842835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b="1" dirty="0" err="1">
                <a:latin typeface="Century Gothic" pitchFamily="34" charset="0"/>
              </a:rPr>
              <a:t>Videolink</a:t>
            </a:r>
            <a:r>
              <a:rPr lang="en-GB" sz="4800" b="1" dirty="0">
                <a:latin typeface="Century Gothic" pitchFamily="34" charset="0"/>
              </a:rPr>
              <a:t> Teacher Training</a:t>
            </a:r>
          </a:p>
          <a:p>
            <a:pPr algn="ctr"/>
            <a:r>
              <a:rPr lang="en-GB" sz="4800" b="1" dirty="0">
                <a:latin typeface="Century Gothic" pitchFamily="34" charset="0"/>
              </a:rPr>
              <a:t>Lesson </a:t>
            </a:r>
            <a:r>
              <a:rPr lang="en-US" altLang="en-GB" sz="4800" b="1" dirty="0">
                <a:latin typeface="Century Gothic" pitchFamily="34" charset="0"/>
              </a:rPr>
              <a:t>5</a:t>
            </a:r>
            <a:r>
              <a:rPr lang="en-GB" sz="4800" b="1" dirty="0">
                <a:latin typeface="Century Gothic" pitchFamily="34" charset="0"/>
              </a:rPr>
              <a:t>: PART 1</a:t>
            </a:r>
            <a:endParaRPr lang="en-US" sz="4800" b="1" dirty="0"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823" y="5275281"/>
            <a:ext cx="45801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entury Gothic" pitchFamily="34" charset="0"/>
              </a:rPr>
              <a:t>Please press F5 to start the presentation</a:t>
            </a:r>
          </a:p>
          <a:p>
            <a:r>
              <a:rPr lang="zh-CN" altLang="en-US" dirty="0">
                <a:latin typeface="Century Gothic" pitchFamily="34" charset="0"/>
              </a:rPr>
              <a:t>请按住</a:t>
            </a:r>
            <a:r>
              <a:rPr lang="en-US" altLang="zh-CN" dirty="0">
                <a:latin typeface="Century Gothic" pitchFamily="34" charset="0"/>
              </a:rPr>
              <a:t>F5</a:t>
            </a:r>
            <a:r>
              <a:rPr lang="zh-CN" altLang="en-US" dirty="0">
                <a:latin typeface="Century Gothic" pitchFamily="34" charset="0"/>
              </a:rPr>
              <a:t>全屏播放</a:t>
            </a:r>
            <a:endParaRPr lang="en-US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blackboard-h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330" y="2280920"/>
            <a:ext cx="6426200" cy="44024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865" y="1325245"/>
            <a:ext cx="8509635" cy="761365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Inductive Teaching</a:t>
            </a:r>
            <a:br>
              <a:rPr lang="en-GB" dirty="0"/>
            </a:br>
            <a:r>
              <a:rPr lang="zh-CN" altLang="en-US" sz="2400" dirty="0"/>
              <a:t>归纳语法教学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61995" y="2986455"/>
            <a:ext cx="3317036" cy="2584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RUN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I run fast.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You run fast.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He runs fast.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They run fast.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  <a:sym typeface="+mn-ea"/>
              </a:rPr>
              <a:t>We run fast.</a:t>
            </a:r>
            <a:endParaRPr lang="en-US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Picture 2" descr="student classroom presentation by pietlu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32029" y="4135291"/>
            <a:ext cx="1803109" cy="2548564"/>
          </a:xfrm>
          <a:prstGeom prst="rect">
            <a:avLst/>
          </a:prstGeom>
          <a:noFill/>
        </p:spPr>
      </p:pic>
      <p:sp>
        <p:nvSpPr>
          <p:cNvPr id="8" name="Oval Callout 7"/>
          <p:cNvSpPr/>
          <p:nvPr/>
        </p:nvSpPr>
        <p:spPr>
          <a:xfrm>
            <a:off x="231140" y="2676525"/>
            <a:ext cx="2769870" cy="1395730"/>
          </a:xfrm>
          <a:prstGeom prst="wedgeEllipseCallout">
            <a:avLst>
              <a:gd name="adj1" fmla="val -20560"/>
              <a:gd name="adj2" fmla="val 63477"/>
            </a:avLst>
          </a:prstGeom>
          <a:solidFill>
            <a:schemeClr val="bg1"/>
          </a:solidFill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Look at 'run'. Which one is different?</a:t>
            </a:r>
            <a:endParaRPr lang="en-US" sz="2000" b="1" dirty="0">
              <a:solidFill>
                <a:srgbClr val="03BFD7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707765" y="4696460"/>
            <a:ext cx="599440" cy="0"/>
          </a:xfrm>
          <a:prstGeom prst="line">
            <a:avLst/>
          </a:prstGeom>
          <a:ln>
            <a:solidFill>
              <a:srgbClr val="03BF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Callout 7"/>
          <p:cNvSpPr/>
          <p:nvPr/>
        </p:nvSpPr>
        <p:spPr>
          <a:xfrm>
            <a:off x="1052830" y="5570855"/>
            <a:ext cx="3176270" cy="1112520"/>
          </a:xfrm>
          <a:prstGeom prst="wedgeEllipseCallout">
            <a:avLst>
              <a:gd name="adj1" fmla="val -40440"/>
              <a:gd name="adj2" fmla="val -49681"/>
            </a:avLst>
          </a:prstGeom>
          <a:solidFill>
            <a:schemeClr val="bg1"/>
          </a:solidFill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Good! 'He' is different. 'She' and 'it' too.</a:t>
            </a:r>
            <a:endParaRPr lang="en-US" sz="2000" b="1" dirty="0">
              <a:solidFill>
                <a:srgbClr val="03BFD7"/>
              </a:solidFill>
            </a:endParaRPr>
          </a:p>
        </p:txBody>
      </p:sp>
      <p:sp>
        <p:nvSpPr>
          <p:cNvPr id="38" name="Oval Callout 7"/>
          <p:cNvSpPr/>
          <p:nvPr/>
        </p:nvSpPr>
        <p:spPr>
          <a:xfrm>
            <a:off x="5542280" y="5327650"/>
            <a:ext cx="3283585" cy="1268730"/>
          </a:xfrm>
          <a:prstGeom prst="wedgeEllipseCallout">
            <a:avLst>
              <a:gd name="adj1" fmla="val -61564"/>
              <a:gd name="adj2" fmla="val -14514"/>
            </a:avLst>
          </a:prstGeom>
          <a:solidFill>
            <a:schemeClr val="bg1"/>
          </a:solidFill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So what's the rule for these 3?</a:t>
            </a:r>
          </a:p>
          <a:p>
            <a:pPr algn="ctr"/>
            <a:r>
              <a:rPr lang="en-US" sz="1600" b="1" dirty="0">
                <a:solidFill>
                  <a:srgbClr val="03BFD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600" b="1" dirty="0">
                <a:solidFill>
                  <a:srgbClr val="03BFD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学生想想后告诉老师</a:t>
            </a:r>
            <a:r>
              <a:rPr lang="en-US" sz="1600" b="1" dirty="0">
                <a:solidFill>
                  <a:srgbClr val="03BFD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6562725" y="4578985"/>
            <a:ext cx="772795" cy="736600"/>
            <a:chOff x="1987" y="1827"/>
            <a:chExt cx="1217" cy="1160"/>
          </a:xfrm>
        </p:grpSpPr>
        <p:sp>
          <p:nvSpPr>
            <p:cNvPr id="41" name="TextBox 8"/>
            <p:cNvSpPr txBox="1"/>
            <p:nvPr/>
          </p:nvSpPr>
          <p:spPr>
            <a:xfrm>
              <a:off x="2554" y="1827"/>
              <a:ext cx="650" cy="116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S</a:t>
              </a:r>
            </a:p>
          </p:txBody>
        </p:sp>
        <p:sp>
          <p:nvSpPr>
            <p:cNvPr id="42" name="加号 41"/>
            <p:cNvSpPr/>
            <p:nvPr/>
          </p:nvSpPr>
          <p:spPr>
            <a:xfrm>
              <a:off x="1987" y="2270"/>
              <a:ext cx="567" cy="565"/>
            </a:xfrm>
            <a:prstGeom prst="mathPlus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Oval Callout 7"/>
          <p:cNvSpPr/>
          <p:nvPr/>
        </p:nvSpPr>
        <p:spPr>
          <a:xfrm>
            <a:off x="4229100" y="6076950"/>
            <a:ext cx="1229360" cy="519430"/>
          </a:xfrm>
          <a:prstGeom prst="wedgeEllipseCallout">
            <a:avLst>
              <a:gd name="adj1" fmla="val 28512"/>
              <a:gd name="adj2" fmla="val 8728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MV Boli" panose="02000500030200090000" charset="0"/>
              </a:rPr>
              <a:t>runs!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5960110" y="3009265"/>
            <a:ext cx="2068195" cy="1337310"/>
            <a:chOff x="747" y="631"/>
            <a:chExt cx="3257" cy="2106"/>
          </a:xfrm>
        </p:grpSpPr>
        <p:sp>
          <p:nvSpPr>
            <p:cNvPr id="5" name="椭圆 4"/>
            <p:cNvSpPr/>
            <p:nvPr/>
          </p:nvSpPr>
          <p:spPr>
            <a:xfrm>
              <a:off x="756" y="631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7" name="直接连接符 6"/>
            <p:cNvCxnSpPr>
              <a:stCxn id="5" idx="4"/>
            </p:cNvCxnSpPr>
            <p:nvPr/>
          </p:nvCxnSpPr>
          <p:spPr>
            <a:xfrm>
              <a:off x="970" y="1072"/>
              <a:ext cx="0" cy="4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970" y="1512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756" y="1512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036" y="1512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822" y="1512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等腰三角形 14"/>
            <p:cNvSpPr/>
            <p:nvPr/>
          </p:nvSpPr>
          <p:spPr>
            <a:xfrm>
              <a:off x="1808" y="852"/>
              <a:ext cx="455" cy="88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822" y="631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3645" y="1499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H="1">
              <a:off x="3154" y="1499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/>
          </p:nvSpPr>
          <p:spPr>
            <a:xfrm>
              <a:off x="3091" y="1500"/>
              <a:ext cx="767" cy="2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2884" y="1358"/>
              <a:ext cx="483" cy="2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0" name="等腰三角形 19"/>
            <p:cNvSpPr/>
            <p:nvPr/>
          </p:nvSpPr>
          <p:spPr>
            <a:xfrm>
              <a:off x="2970" y="1280"/>
              <a:ext cx="121" cy="22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1" name="等腰三角形 20"/>
            <p:cNvSpPr/>
            <p:nvPr/>
          </p:nvSpPr>
          <p:spPr>
            <a:xfrm>
              <a:off x="3200" y="1279"/>
              <a:ext cx="121" cy="22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756" y="632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23" name="直接连接符 22"/>
            <p:cNvCxnSpPr>
              <a:stCxn id="22" idx="4"/>
            </p:cNvCxnSpPr>
            <p:nvPr/>
          </p:nvCxnSpPr>
          <p:spPr>
            <a:xfrm>
              <a:off x="970" y="1073"/>
              <a:ext cx="0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2036" y="1513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1822" y="1513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等腰三角形 25"/>
            <p:cNvSpPr/>
            <p:nvPr/>
          </p:nvSpPr>
          <p:spPr>
            <a:xfrm>
              <a:off x="1808" y="853"/>
              <a:ext cx="455" cy="88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1822" y="632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8" name="椭圆 27"/>
            <p:cNvSpPr/>
            <p:nvPr/>
          </p:nvSpPr>
          <p:spPr>
            <a:xfrm>
              <a:off x="756" y="631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29" name="直接连接符 28"/>
            <p:cNvCxnSpPr>
              <a:stCxn id="28" idx="4"/>
            </p:cNvCxnSpPr>
            <p:nvPr/>
          </p:nvCxnSpPr>
          <p:spPr>
            <a:xfrm>
              <a:off x="970" y="1072"/>
              <a:ext cx="0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2036" y="1512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H="1">
              <a:off x="1822" y="1512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等腰三角形 31"/>
            <p:cNvSpPr/>
            <p:nvPr/>
          </p:nvSpPr>
          <p:spPr>
            <a:xfrm>
              <a:off x="1808" y="852"/>
              <a:ext cx="455" cy="88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4" name="TextBox 8"/>
            <p:cNvSpPr txBox="1"/>
            <p:nvPr/>
          </p:nvSpPr>
          <p:spPr>
            <a:xfrm>
              <a:off x="747" y="1939"/>
              <a:ext cx="1061" cy="7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He</a:t>
              </a:r>
            </a:p>
          </p:txBody>
        </p:sp>
        <p:sp>
          <p:nvSpPr>
            <p:cNvPr id="35" name="TextBox 8"/>
            <p:cNvSpPr txBox="1"/>
            <p:nvPr/>
          </p:nvSpPr>
          <p:spPr>
            <a:xfrm>
              <a:off x="1687" y="1939"/>
              <a:ext cx="1061" cy="7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She</a:t>
              </a:r>
            </a:p>
          </p:txBody>
        </p:sp>
        <p:sp>
          <p:nvSpPr>
            <p:cNvPr id="36" name="TextBox 8"/>
            <p:cNvSpPr txBox="1"/>
            <p:nvPr/>
          </p:nvSpPr>
          <p:spPr>
            <a:xfrm>
              <a:off x="2944" y="1939"/>
              <a:ext cx="1061" cy="7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It</a:t>
              </a:r>
            </a:p>
          </p:txBody>
        </p:sp>
        <p:sp>
          <p:nvSpPr>
            <p:cNvPr id="40" name="等于号 39"/>
            <p:cNvSpPr/>
            <p:nvPr/>
          </p:nvSpPr>
          <p:spPr>
            <a:xfrm>
              <a:off x="1193" y="1292"/>
              <a:ext cx="494" cy="414"/>
            </a:xfrm>
            <a:prstGeom prst="mathEqua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等于号 43"/>
            <p:cNvSpPr/>
            <p:nvPr/>
          </p:nvSpPr>
          <p:spPr>
            <a:xfrm>
              <a:off x="2298" y="1279"/>
              <a:ext cx="494" cy="414"/>
            </a:xfrm>
            <a:prstGeom prst="mathEqual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4" grpId="0" bldLvl="0" animBg="1"/>
      <p:bldP spid="38" grpId="0" bldLvl="0" animBg="1"/>
      <p:bldP spid="3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>
          <a:xfrm>
            <a:off x="1327785" y="713105"/>
            <a:ext cx="6893560" cy="30740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Now go back to the</a:t>
            </a:r>
            <a:r>
              <a:rPr kumimoji="0" lang="en-US" sz="5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 website to answer some questions</a:t>
            </a:r>
            <a:r>
              <a:rPr kumimoji="0" lang="en-GB" sz="5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  <a:ea typeface="+mj-ea"/>
                <a:cs typeface="+mj-cs"/>
              </a:rPr>
              <a:t>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>
                <a:latin typeface="Bradley Hand ITC" pitchFamily="66" charset="0"/>
                <a:ea typeface="+mj-ea"/>
                <a:cs typeface="+mj-cs"/>
              </a:rPr>
              <a:t>回网站回答问题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adley Hand ITC" pitchFamily="66" charset="0"/>
              <a:ea typeface="+mj-ea"/>
              <a:cs typeface="+mj-cs"/>
            </a:endParaRPr>
          </a:p>
        </p:txBody>
      </p:sp>
      <p:pic>
        <p:nvPicPr>
          <p:cNvPr id="5" name="Picture 2" descr="Image result for cat typing 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105" y="4161790"/>
            <a:ext cx="2529840" cy="2529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033" y="1045337"/>
            <a:ext cx="5816601" cy="1512333"/>
          </a:xfrm>
        </p:spPr>
        <p:txBody>
          <a:bodyPr/>
          <a:lstStyle/>
          <a:p>
            <a:r>
              <a:rPr lang="en-GB" dirty="0"/>
              <a:t>Lesson </a:t>
            </a:r>
            <a:r>
              <a:rPr lang="en-US" altLang="en-GB" dirty="0"/>
              <a:t>5</a:t>
            </a:r>
            <a:br>
              <a:rPr lang="en-GB" dirty="0"/>
            </a:br>
            <a:r>
              <a:rPr lang="en-GB" dirty="0"/>
              <a:t>Steps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286932" y="1801504"/>
          <a:ext cx="6752663" cy="433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3630865" y="1340069"/>
            <a:ext cx="2143946" cy="2033517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975131" y="1801504"/>
            <a:ext cx="814503" cy="26377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/>
          <p:nvPr/>
        </p:nvSpPr>
        <p:spPr>
          <a:xfrm>
            <a:off x="6789634" y="1340069"/>
            <a:ext cx="1721090" cy="8817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Edmondsans Bold" panose="02000000000000000000"/>
                <a:ea typeface="+mj-ea"/>
                <a:cs typeface="Edmondsans Bold" panose="02000000000000000000"/>
              </a:rPr>
              <a:t>s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dmondsans Bold" panose="02000000000000000000"/>
                <a:ea typeface="+mj-ea"/>
                <a:cs typeface="Edmondsans Bold" panose="02000000000000000000"/>
              </a:rPr>
              <a:t>elf-study</a:t>
            </a:r>
          </a:p>
          <a:p>
            <a:pPr marL="0" marR="0" lvl="0" indent="0" algn="l" defTabSz="4572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Edmondsans Bold" panose="02000000000000000000"/>
                <a:ea typeface="+mj-ea"/>
                <a:cs typeface="Edmondsans Bold" panose="02000000000000000000"/>
              </a:rPr>
              <a:t>自学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dmondsans Bold" panose="02000000000000000000"/>
              <a:ea typeface="+mj-ea"/>
              <a:cs typeface="Edmondsans Bold" panose="0200000000000000000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3" y="586613"/>
            <a:ext cx="4581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n-GB" sz="4800" b="1" dirty="0">
                <a:latin typeface="Century Gothic" pitchFamily="34" charset="0"/>
              </a:rPr>
              <a:t>Grammar</a:t>
            </a:r>
            <a:r>
              <a:rPr lang="en-GB" sz="4800" b="1" dirty="0">
                <a:latin typeface="Century Gothic" pitchFamily="34" charset="0"/>
              </a:rPr>
              <a:t> skills</a:t>
            </a:r>
            <a:endParaRPr lang="en-US" sz="4800" b="1" dirty="0">
              <a:latin typeface="Century Gothic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4710" y="1719580"/>
            <a:ext cx="2941955" cy="1831340"/>
          </a:xfrm>
          <a:prstGeom prst="rect">
            <a:avLst/>
          </a:prstGeom>
        </p:spPr>
      </p:pic>
      <p:pic>
        <p:nvPicPr>
          <p:cNvPr id="5" name="图片 4" descr="english-language-clipart-UmSbW9-clipart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586"/>
          <a:stretch>
            <a:fillRect/>
          </a:stretch>
        </p:blipFill>
        <p:spPr>
          <a:xfrm>
            <a:off x="285115" y="5387340"/>
            <a:ext cx="3469640" cy="1477010"/>
          </a:xfrm>
          <a:prstGeom prst="rect">
            <a:avLst/>
          </a:prstGeom>
        </p:spPr>
      </p:pic>
      <p:pic>
        <p:nvPicPr>
          <p:cNvPr id="6" name="图片 5" descr="grammar-clipart-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2700" y="4663440"/>
            <a:ext cx="3398520" cy="2095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730" y="2294103"/>
            <a:ext cx="2593340" cy="21494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68" y="1103586"/>
            <a:ext cx="8509370" cy="101308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en-GB" dirty="0"/>
              <a:t>The importance of GRAMMAR</a:t>
            </a:r>
            <a:br>
              <a:rPr lang="en-GB" dirty="0"/>
            </a:br>
            <a:r>
              <a:rPr lang="zh-CN" altLang="en-US" sz="2400" dirty="0"/>
              <a:t>语法的重要性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268" y="2419888"/>
            <a:ext cx="850937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b="1" dirty="0">
                <a:latin typeface="Century Gothic" pitchFamily="34" charset="0"/>
                <a:ea typeface="微软雅黑" panose="020B0503020204020204" pitchFamily="34" charset="-122"/>
              </a:rPr>
              <a:t> </a:t>
            </a:r>
            <a:r>
              <a:rPr lang="en-US" altLang="en-GB" b="1" dirty="0">
                <a:latin typeface="Century Gothic" pitchFamily="34" charset="0"/>
                <a:ea typeface="微软雅黑" panose="020B0503020204020204" pitchFamily="34" charset="-122"/>
              </a:rPr>
              <a:t>Why</a:t>
            </a:r>
            <a:r>
              <a:rPr lang="en-GB" b="1" dirty="0">
                <a:latin typeface="Century Gothic" pitchFamily="34" charset="0"/>
              </a:rPr>
              <a:t> should I learn grammar? I am a teacher already…</a:t>
            </a:r>
            <a:endParaRPr lang="zh-CN" altLang="en-US" b="1" dirty="0">
              <a:latin typeface="Century Gothic" pitchFamily="34" charset="0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Microsoft YaHei" pitchFamily="34" charset="-122"/>
                <a:ea typeface="Microsoft YaHei" pitchFamily="34" charset="-122"/>
              </a:rPr>
              <a:t>我已经是老师了，为什么还要学语法？ </a:t>
            </a:r>
            <a:endParaRPr lang="en-US" altLang="zh-CN" sz="1600" b="1" dirty="0">
              <a:latin typeface="Microsoft YaHei" pitchFamily="34" charset="-122"/>
              <a:ea typeface="Microsoft YaHei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So I don't get embarrassed in the classroom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避免在课堂上出丑  </a:t>
            </a:r>
            <a:endParaRPr lang="en-US" sz="1600" dirty="0">
              <a:latin typeface="Microsoft YaHei" pitchFamily="34" charset="-122"/>
              <a:ea typeface="Microsoft YaHei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Because it's an important part of learning English</a:t>
            </a:r>
          </a:p>
          <a:p>
            <a:pPr lvl="1"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因为语法是英语很重要的一部分分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So I can explain it if my students ask about it</a:t>
            </a:r>
          </a:p>
          <a:p>
            <a:pPr lvl="1">
              <a:lnSpc>
                <a:spcPct val="150000"/>
              </a:lnSpc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如果学生问起，我可以应付自如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 help increase my confidence level in the classroom</a:t>
            </a:r>
          </a:p>
          <a:p>
            <a:pPr lvl="1">
              <a:lnSpc>
                <a:spcPct val="150000"/>
              </a:lnSpc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提升老师在课堂教课的自信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68" y="1103586"/>
            <a:ext cx="8509370" cy="101308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en-GB" dirty="0"/>
              <a:t>The importance of GRAMMAR</a:t>
            </a:r>
            <a:br>
              <a:rPr lang="en-GB" dirty="0"/>
            </a:br>
            <a:r>
              <a:rPr lang="zh-CN" altLang="en-US" sz="2400" dirty="0"/>
              <a:t>语法也重要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268" y="2241352"/>
            <a:ext cx="850937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b="1" dirty="0">
                <a:latin typeface="Century Gothic" pitchFamily="34" charset="0"/>
                <a:ea typeface="微软雅黑" panose="020B0503020204020204" pitchFamily="34" charset="-122"/>
              </a:rPr>
              <a:t> </a:t>
            </a:r>
            <a:r>
              <a:rPr lang="en-US" altLang="en-GB" b="1" dirty="0">
                <a:latin typeface="Century Gothic" pitchFamily="34" charset="0"/>
                <a:ea typeface="微软雅黑" panose="020B0503020204020204" pitchFamily="34" charset="-122"/>
              </a:rPr>
              <a:t>Why should students learn grammar?</a:t>
            </a:r>
            <a:endParaRPr lang="zh-CN" altLang="en-US" b="1" dirty="0">
              <a:latin typeface="Century Gothic" pitchFamily="34" charset="0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学生为什么要学语法？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Century Gothic" pitchFamily="34" charset="0"/>
                <a:ea typeface="微软雅黑" panose="020B0503020204020204" pitchFamily="34" charset="-122"/>
              </a:rPr>
              <a:t> Because it’s in their test</a:t>
            </a:r>
          </a:p>
          <a:p>
            <a:pPr marL="742950" lvl="1" indent="-285750">
              <a:lnSpc>
                <a:spcPct val="150000"/>
              </a:lnSpc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应付考试语法环节</a:t>
            </a:r>
            <a:endParaRPr lang="en-US" altLang="zh-CN" sz="1600" dirty="0">
              <a:latin typeface="Microsoft YaHei" pitchFamily="34" charset="-122"/>
              <a:ea typeface="Microsoft YaHei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Century Gothic" pitchFamily="34" charset="0"/>
                <a:ea typeface="微软雅黑" panose="020B0503020204020204" pitchFamily="34" charset="-122"/>
              </a:rPr>
              <a:t> Because speaking accurately and speaking fluently are just as important</a:t>
            </a:r>
          </a:p>
          <a:p>
            <a:pPr marL="742950" lvl="1" indent="-285750">
              <a:lnSpc>
                <a:spcPct val="150000"/>
              </a:lnSpc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准确的英语和流利的英语一样重要</a:t>
            </a:r>
            <a:endParaRPr lang="en-US" altLang="zh-CN" sz="1600" dirty="0">
              <a:latin typeface="Microsoft YaHei" pitchFamily="34" charset="-122"/>
              <a:ea typeface="Microsoft YaHei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Century Gothic" pitchFamily="34" charset="0"/>
                <a:ea typeface="微软雅黑" panose="020B0503020204020204" pitchFamily="34" charset="-122"/>
              </a:rPr>
              <a:t> Grammar is meaning: if it’s wrong, people might not understand</a:t>
            </a:r>
          </a:p>
          <a:p>
            <a:pPr lvl="1">
              <a:lnSpc>
                <a:spcPct val="150000"/>
              </a:lnSpc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语法可能影响你想要表达的信息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charset="0"/>
              <a:buChar char=""/>
            </a:pPr>
            <a:r>
              <a:rPr lang="en-US" dirty="0">
                <a:latin typeface="Century Gothic" pitchFamily="34" charset="0"/>
                <a:ea typeface="微软雅黑" panose="020B0503020204020204" pitchFamily="34" charset="-122"/>
              </a:rPr>
              <a:t>Knowing the grammar, students can make their own new </a:t>
            </a:r>
            <a:r>
              <a:rPr lang="en-US" dirty="0" err="1">
                <a:latin typeface="Century Gothic" pitchFamily="34" charset="0"/>
                <a:ea typeface="微软雅黑" panose="020B0503020204020204" pitchFamily="34" charset="-122"/>
              </a:rPr>
              <a:t>sentenc</a:t>
            </a:r>
            <a:endParaRPr lang="en-US" dirty="0">
              <a:latin typeface="Century Gothic" pitchFamily="34" charset="0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</a:pPr>
            <a:r>
              <a:rPr lang="zh-CN" altLang="en-US" sz="1600" dirty="0">
                <a:latin typeface="Microsoft YaHei" pitchFamily="34" charset="-122"/>
                <a:ea typeface="Microsoft YaHei" pitchFamily="34" charset="-122"/>
              </a:rPr>
              <a:t>学生可以结合语法和词汇自由造句</a:t>
            </a:r>
            <a:endParaRPr lang="en-US" sz="1600" dirty="0">
              <a:latin typeface="Microsoft YaHei" pitchFamily="34" charset="-122"/>
              <a:ea typeface="Microsoft YaHei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499" y="1408337"/>
            <a:ext cx="6146801" cy="487867"/>
          </a:xfrm>
        </p:spPr>
        <p:txBody>
          <a:bodyPr>
            <a:noAutofit/>
          </a:bodyPr>
          <a:lstStyle/>
          <a:p>
            <a:pPr algn="l"/>
            <a:r>
              <a:rPr lang="en-US" altLang="en-GB" sz="3200" dirty="0"/>
              <a:t>Types of grammar teaching</a:t>
            </a:r>
            <a:r>
              <a:rPr lang="zh-CN" altLang="en-US" sz="3200" dirty="0"/>
              <a:t> </a:t>
            </a:r>
            <a:br>
              <a:rPr lang="en-US" altLang="zh-CN" sz="3200" dirty="0"/>
            </a:br>
            <a:r>
              <a:rPr lang="zh-CN" altLang="en-US" sz="3200" dirty="0"/>
              <a:t>语法教学的方式</a:t>
            </a:r>
            <a:endParaRPr lang="en-US" altLang="en-GB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76580" y="3078480"/>
            <a:ext cx="2315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entury Gothic" pitchFamily="34" charset="0"/>
                <a:ea typeface="微软雅黑" panose="020B0503020204020204" pitchFamily="34" charset="-122"/>
              </a:rPr>
              <a:t>1. Deductive</a:t>
            </a:r>
            <a:br>
              <a:rPr lang="en-US" altLang="zh-CN" sz="2400" dirty="0">
                <a:latin typeface="Century Gothic" pitchFamily="34" charset="0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Century Gothic" pitchFamily="34" charset="0"/>
                <a:ea typeface="微软雅黑" panose="020B0503020204020204" pitchFamily="34" charset="-122"/>
              </a:rPr>
              <a:t>（演绎法）</a:t>
            </a:r>
            <a:endParaRPr lang="en-US" altLang="zh-CN" sz="2400" dirty="0">
              <a:latin typeface="Century Gothic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TextBox 8"/>
          <p:cNvSpPr txBox="1"/>
          <p:nvPr/>
        </p:nvSpPr>
        <p:spPr>
          <a:xfrm>
            <a:off x="576580" y="4773930"/>
            <a:ext cx="2315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latin typeface="Century Gothic" pitchFamily="34" charset="0"/>
                <a:ea typeface="微软雅黑" panose="020B0503020204020204" pitchFamily="34" charset="-122"/>
              </a:rPr>
              <a:t>2. Inductive</a:t>
            </a:r>
            <a:br>
              <a:rPr lang="en-US" altLang="zh-CN" sz="2400" dirty="0">
                <a:latin typeface="Century Gothic" pitchFamily="34" charset="0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Century Gothic" pitchFamily="34" charset="0"/>
                <a:ea typeface="微软雅黑" panose="020B0503020204020204" pitchFamily="34" charset="-122"/>
              </a:rPr>
              <a:t>（归纳法）</a:t>
            </a:r>
            <a:endParaRPr lang="en-US" altLang="zh-CN" sz="2400" dirty="0">
              <a:latin typeface="Century Gothic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Title 1"/>
          <p:cNvSpPr>
            <a:spLocks noGrp="1"/>
          </p:cNvSpPr>
          <p:nvPr/>
        </p:nvSpPr>
        <p:spPr>
          <a:xfrm>
            <a:off x="2892425" y="4925060"/>
            <a:ext cx="1821180" cy="46545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800" b="1" i="0" kern="1200" spc="0">
                <a:solidFill>
                  <a:schemeClr val="bg1"/>
                </a:solidFill>
                <a:latin typeface="Edmondsans Bold" panose="02000000000000000000"/>
                <a:ea typeface="+mj-ea"/>
                <a:cs typeface="Edmondsans Bold" panose="02000000000000000000"/>
              </a:defRPr>
            </a:lvl1pPr>
          </a:lstStyle>
          <a:p>
            <a:r>
              <a:rPr lang="en-US" altLang="en-GB" dirty="0">
                <a:solidFill>
                  <a:srgbClr val="03BFD7"/>
                </a:solidFill>
              </a:rPr>
              <a:t>GENERAL</a:t>
            </a:r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6664960" y="4925060"/>
            <a:ext cx="1821180" cy="46545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800" b="1" i="0" kern="1200" spc="0">
                <a:solidFill>
                  <a:schemeClr val="bg1"/>
                </a:solidFill>
                <a:latin typeface="Edmondsans Bold" panose="02000000000000000000"/>
                <a:ea typeface="+mj-ea"/>
                <a:cs typeface="Edmondsans Bold" panose="02000000000000000000"/>
              </a:defRPr>
            </a:lvl1pPr>
          </a:lstStyle>
          <a:p>
            <a:r>
              <a:rPr lang="en-US" altLang="en-GB" dirty="0">
                <a:solidFill>
                  <a:srgbClr val="03BFD7"/>
                </a:solidFill>
              </a:rPr>
              <a:t>SPECIFIC</a:t>
            </a:r>
          </a:p>
        </p:txBody>
      </p:sp>
      <p:sp>
        <p:nvSpPr>
          <p:cNvPr id="8" name="Title 1"/>
          <p:cNvSpPr>
            <a:spLocks noGrp="1"/>
          </p:cNvSpPr>
          <p:nvPr/>
        </p:nvSpPr>
        <p:spPr>
          <a:xfrm>
            <a:off x="2892425" y="3221355"/>
            <a:ext cx="1821180" cy="46545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800" b="1" i="0" kern="1200" spc="0">
                <a:solidFill>
                  <a:schemeClr val="bg1"/>
                </a:solidFill>
                <a:latin typeface="Edmondsans Bold" panose="02000000000000000000"/>
                <a:ea typeface="+mj-ea"/>
                <a:cs typeface="Edmondsans Bold" panose="02000000000000000000"/>
              </a:defRPr>
            </a:lvl1pPr>
          </a:lstStyle>
          <a:p>
            <a:r>
              <a:rPr lang="en-US" altLang="en-GB" dirty="0">
                <a:solidFill>
                  <a:srgbClr val="03BFD7"/>
                </a:solidFill>
              </a:rPr>
              <a:t>SPECIFIC</a:t>
            </a:r>
          </a:p>
        </p:txBody>
      </p:sp>
      <p:sp>
        <p:nvSpPr>
          <p:cNvPr id="10" name="Title 1"/>
          <p:cNvSpPr>
            <a:spLocks noGrp="1"/>
          </p:cNvSpPr>
          <p:nvPr/>
        </p:nvSpPr>
        <p:spPr>
          <a:xfrm>
            <a:off x="6569710" y="3221355"/>
            <a:ext cx="1821180" cy="46545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800" b="1" i="0" kern="1200" spc="0">
                <a:solidFill>
                  <a:schemeClr val="bg1"/>
                </a:solidFill>
                <a:latin typeface="Edmondsans Bold" panose="02000000000000000000"/>
                <a:ea typeface="+mj-ea"/>
                <a:cs typeface="Edmondsans Bold" panose="02000000000000000000"/>
              </a:defRPr>
            </a:lvl1pPr>
          </a:lstStyle>
          <a:p>
            <a:r>
              <a:rPr lang="en-US" altLang="en-GB" dirty="0">
                <a:solidFill>
                  <a:srgbClr val="03BFD7"/>
                </a:solidFill>
              </a:rPr>
              <a:t>GENERAL</a:t>
            </a: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4872778" y="5076190"/>
            <a:ext cx="1388745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4835525" y="3364230"/>
            <a:ext cx="1388745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3200" dirty="0"/>
              <a:t>What do they mean?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61865" y="2645308"/>
            <a:ext cx="82607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latin typeface="Century Gothic" pitchFamily="34" charset="0"/>
              </a:rPr>
              <a:t> </a:t>
            </a:r>
            <a:r>
              <a:rPr lang="en-US" altLang="en-GB" b="1" dirty="0">
                <a:latin typeface="Century Gothic" pitchFamily="34" charset="0"/>
              </a:rPr>
              <a:t>Deductive grammar teaching</a:t>
            </a:r>
            <a:r>
              <a:rPr lang="zh-CN" altLang="en-US" b="1" dirty="0">
                <a:latin typeface="Century Gothic" pitchFamily="34" charset="0"/>
              </a:rPr>
              <a:t> 演绎语法教学法</a:t>
            </a:r>
            <a:r>
              <a:rPr lang="en-GB" b="1" dirty="0">
                <a:latin typeface="Century Gothic" pitchFamily="34" charset="0"/>
              </a:rPr>
              <a:t> </a:t>
            </a:r>
          </a:p>
          <a:p>
            <a:pPr indent="0">
              <a:buFont typeface="Wingdings" panose="05000000000000000000" pitchFamily="2" charset="2"/>
              <a:buNone/>
            </a:pPr>
            <a:endParaRPr lang="en-US" altLang="en-GB" dirty="0">
              <a:latin typeface="Century Gothic" pitchFamily="34" charset="0"/>
            </a:endParaRPr>
          </a:p>
          <a:p>
            <a:pPr indent="0">
              <a:buFont typeface="Wingdings" panose="05000000000000000000" pitchFamily="2" charset="2"/>
              <a:buNone/>
            </a:pPr>
            <a:r>
              <a:rPr lang="en-US" altLang="en-GB" dirty="0">
                <a:latin typeface="Century Gothic" pitchFamily="34" charset="0"/>
              </a:rPr>
              <a:t>We give students a general rule, then we apply it to specific examples</a:t>
            </a:r>
            <a:r>
              <a:rPr lang="en-US" altLang="en-GB" b="1" dirty="0">
                <a:latin typeface="Century Gothic" pitchFamily="34" charset="0"/>
              </a:rPr>
              <a:t>.</a:t>
            </a:r>
          </a:p>
          <a:p>
            <a:r>
              <a:rPr lang="zh-CN" altLang="en-US" dirty="0">
                <a:latin typeface="Microsoft YaHei" pitchFamily="34" charset="-122"/>
                <a:ea typeface="Microsoft YaHei" pitchFamily="34" charset="-122"/>
              </a:rPr>
              <a:t>我们先给学生提供语法规则，再将它们应用在一些指定的场景 </a:t>
            </a:r>
            <a:br>
              <a:rPr lang="en-GB" b="1" dirty="0">
                <a:latin typeface="Microsoft YaHei" pitchFamily="34" charset="-122"/>
                <a:ea typeface="Microsoft YaHei" pitchFamily="34" charset="-122"/>
              </a:rPr>
            </a:br>
            <a:endParaRPr lang="en-GB" b="1" dirty="0">
              <a:latin typeface="Microsoft YaHei" pitchFamily="34" charset="-122"/>
              <a:ea typeface="Microsoft YaHei" pitchFamily="34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>
                <a:latin typeface="Century Gothic" pitchFamily="34" charset="0"/>
              </a:rPr>
              <a:t> </a:t>
            </a:r>
            <a:r>
              <a:rPr lang="en-US" altLang="en-GB" b="1" dirty="0">
                <a:latin typeface="Century Gothic" pitchFamily="34" charset="0"/>
              </a:rPr>
              <a:t>Inductive grammar teaching</a:t>
            </a:r>
            <a:r>
              <a:rPr lang="zh-CN" altLang="en-US" b="1" dirty="0">
                <a:latin typeface="Century Gothic" pitchFamily="34" charset="0"/>
              </a:rPr>
              <a:t> 归纳语法教学法</a:t>
            </a:r>
            <a:endParaRPr lang="en-US" altLang="en-GB" b="1" dirty="0">
              <a:latin typeface="Century Gothic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GB" b="1" dirty="0">
              <a:latin typeface="Century Gothic" pitchFamily="34" charset="0"/>
              <a:ea typeface="微软雅黑" panose="020B0503020204020204" pitchFamily="34" charset="-122"/>
              <a:cs typeface="Microsoft Himalaya" panose="01010100010101010101" pitchFamily="2" charset="0"/>
            </a:endParaRPr>
          </a:p>
          <a:p>
            <a:pPr indent="0">
              <a:buFont typeface="Wingdings" panose="05000000000000000000" pitchFamily="2" charset="2"/>
              <a:buNone/>
            </a:pPr>
            <a:r>
              <a:rPr lang="en-US" altLang="en-GB" dirty="0">
                <a:latin typeface="Century Gothic" pitchFamily="34" charset="0"/>
                <a:ea typeface="微软雅黑" panose="020B0503020204020204" pitchFamily="34" charset="-122"/>
                <a:cs typeface="Microsoft Himalaya" panose="01010100010101010101" pitchFamily="2" charset="0"/>
              </a:rPr>
              <a:t>Students look at small specific language patterns, then figure out the general 'rule' by themselves.</a:t>
            </a:r>
          </a:p>
          <a:p>
            <a:r>
              <a:rPr lang="zh-CN" altLang="en-US" dirty="0">
                <a:latin typeface="Microsoft YaHei" pitchFamily="34" charset="-122"/>
                <a:ea typeface="Microsoft YaHei" pitchFamily="34" charset="-122"/>
              </a:rPr>
              <a:t>学生先自己看应用场景，再找出指定的语法规则 </a:t>
            </a:r>
            <a:endParaRPr lang="en-US" altLang="zh-CN" dirty="0">
              <a:latin typeface="Microsoft YaHei" pitchFamily="34" charset="-122"/>
              <a:ea typeface="Microsoft YaHei" pitchFamily="34" charset="-122"/>
            </a:endParaRPr>
          </a:p>
          <a:p>
            <a:endParaRPr lang="en-US" dirty="0">
              <a:latin typeface="Century Gothic" pitchFamily="34" charset="0"/>
              <a:ea typeface="微软雅黑" panose="020B0503020204020204" pitchFamily="34" charset="-122"/>
            </a:endParaRPr>
          </a:p>
          <a:p>
            <a:r>
              <a:rPr lang="en-US" dirty="0">
                <a:latin typeface="Century Gothic" pitchFamily="34" charset="0"/>
                <a:ea typeface="微软雅黑" panose="020B0503020204020204" pitchFamily="34" charset="-122"/>
              </a:rPr>
              <a:t>Which one do you use most often?</a:t>
            </a:r>
            <a:r>
              <a:rPr lang="zh-CN" altLang="en-US" dirty="0">
                <a:latin typeface="Century Gothic" pitchFamily="34" charset="0"/>
                <a:ea typeface="微软雅黑" panose="020B0503020204020204" pitchFamily="34" charset="-122"/>
              </a:rPr>
              <a:t> 你更喜欢使用哪一种？</a:t>
            </a:r>
            <a:endParaRPr lang="en-US" dirty="0">
              <a:latin typeface="Century Gothic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rved Left Arrow 39"/>
          <p:cNvSpPr/>
          <p:nvPr/>
        </p:nvSpPr>
        <p:spPr>
          <a:xfrm rot="11053200">
            <a:off x="307707" y="4081859"/>
            <a:ext cx="580162" cy="1343784"/>
          </a:xfrm>
          <a:prstGeom prst="curvedLeftArrow">
            <a:avLst/>
          </a:prstGeom>
          <a:solidFill>
            <a:srgbClr val="E7F5F8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下箭头 25"/>
          <p:cNvSpPr/>
          <p:nvPr/>
        </p:nvSpPr>
        <p:spPr>
          <a:xfrm rot="18540000">
            <a:off x="2915854" y="5432472"/>
            <a:ext cx="368300" cy="8407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3303839" y="6009052"/>
            <a:ext cx="2569210" cy="65151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zh-CN" sz="2000" b="1" dirty="0"/>
              <a:t>Inductive</a:t>
            </a:r>
            <a:r>
              <a:rPr lang="zh-CN" altLang="en-US" sz="2000" b="1" dirty="0"/>
              <a:t> 归纳</a:t>
            </a:r>
            <a:endParaRPr lang="en-US" altLang="zh-CN" sz="2000" b="1" dirty="0"/>
          </a:p>
        </p:txBody>
      </p:sp>
      <p:sp>
        <p:nvSpPr>
          <p:cNvPr id="23" name="圆角矩形 22"/>
          <p:cNvSpPr/>
          <p:nvPr/>
        </p:nvSpPr>
        <p:spPr>
          <a:xfrm>
            <a:off x="809559" y="4818427"/>
            <a:ext cx="2409190" cy="107759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000" b="1" dirty="0"/>
              <a:t>Develops critical thinking</a:t>
            </a:r>
          </a:p>
          <a:p>
            <a:pPr algn="ctr"/>
            <a:r>
              <a:rPr lang="zh-CN" altLang="en-US" sz="2000" b="1" dirty="0"/>
              <a:t>培养批判性思维</a:t>
            </a:r>
            <a:endParaRPr lang="en-US" altLang="zh-CN" sz="2000" b="1" dirty="0"/>
          </a:p>
        </p:txBody>
      </p:sp>
      <p:sp>
        <p:nvSpPr>
          <p:cNvPr id="27" name="下箭头 26"/>
          <p:cNvSpPr/>
          <p:nvPr/>
        </p:nvSpPr>
        <p:spPr>
          <a:xfrm rot="3180000">
            <a:off x="5865429" y="5424852"/>
            <a:ext cx="368300" cy="8407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6049579" y="4528161"/>
            <a:ext cx="2929865" cy="153302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000" b="1" dirty="0"/>
              <a:t>Deeper understanding of the language</a:t>
            </a:r>
          </a:p>
          <a:p>
            <a:pPr algn="ctr"/>
            <a:r>
              <a:rPr lang="zh-CN" altLang="en-US" sz="2000" b="1" dirty="0"/>
              <a:t>对英语有更深入的了解</a:t>
            </a:r>
            <a:endParaRPr lang="en-US" altLang="zh-CN" sz="2000" b="1" dirty="0"/>
          </a:p>
        </p:txBody>
      </p:sp>
      <p:sp>
        <p:nvSpPr>
          <p:cNvPr id="28" name="下箭头 27"/>
          <p:cNvSpPr/>
          <p:nvPr/>
        </p:nvSpPr>
        <p:spPr>
          <a:xfrm>
            <a:off x="4404294" y="5087032"/>
            <a:ext cx="368300" cy="8407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3019985" y="3707173"/>
            <a:ext cx="3262614" cy="137985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2000" b="1" dirty="0"/>
              <a:t>Students interact and participate</a:t>
            </a:r>
          </a:p>
          <a:p>
            <a:pPr algn="ctr"/>
            <a:r>
              <a:rPr lang="zh-CN" altLang="en-US" sz="2000" b="1" dirty="0"/>
              <a:t>学生们可以相互沟通讨论</a:t>
            </a:r>
            <a:endParaRPr lang="en-US" altLang="zh-CN" sz="2000" b="1" dirty="0"/>
          </a:p>
        </p:txBody>
      </p:sp>
      <p:sp>
        <p:nvSpPr>
          <p:cNvPr id="17" name="下箭头 28"/>
          <p:cNvSpPr/>
          <p:nvPr/>
        </p:nvSpPr>
        <p:spPr>
          <a:xfrm rot="18540000">
            <a:off x="2835844" y="2080895"/>
            <a:ext cx="368300" cy="8407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8" name="椭圆 29"/>
          <p:cNvSpPr/>
          <p:nvPr/>
        </p:nvSpPr>
        <p:spPr>
          <a:xfrm>
            <a:off x="3223829" y="2657475"/>
            <a:ext cx="2569210" cy="65151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</a:rPr>
              <a:t>Deductive</a:t>
            </a:r>
            <a:r>
              <a:rPr lang="zh-CN" altLang="en-US" sz="2000" b="1" dirty="0">
                <a:solidFill>
                  <a:srgbClr val="0070C0"/>
                </a:solidFill>
              </a:rPr>
              <a:t> 演绎</a:t>
            </a:r>
            <a:endParaRPr lang="en-US" altLang="zh-CN" sz="2000" b="1" dirty="0">
              <a:solidFill>
                <a:srgbClr val="0070C0"/>
              </a:solidFill>
            </a:endParaRPr>
          </a:p>
        </p:txBody>
      </p:sp>
      <p:sp>
        <p:nvSpPr>
          <p:cNvPr id="19" name="圆角矩形 30"/>
          <p:cNvSpPr/>
          <p:nvPr/>
        </p:nvSpPr>
        <p:spPr>
          <a:xfrm>
            <a:off x="729549" y="1466850"/>
            <a:ext cx="2409190" cy="107759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</a:rPr>
              <a:t>Easy to teach any grammar</a:t>
            </a: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</a:rPr>
              <a:t>更容易教语法</a:t>
            </a:r>
            <a:endParaRPr lang="en-US" altLang="zh-CN" sz="2000" b="1" dirty="0">
              <a:solidFill>
                <a:srgbClr val="0070C0"/>
              </a:solidFill>
            </a:endParaRPr>
          </a:p>
        </p:txBody>
      </p:sp>
      <p:sp>
        <p:nvSpPr>
          <p:cNvPr id="20" name="下箭头 31"/>
          <p:cNvSpPr/>
          <p:nvPr/>
        </p:nvSpPr>
        <p:spPr>
          <a:xfrm rot="3180000">
            <a:off x="5785419" y="2073275"/>
            <a:ext cx="368300" cy="8407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1" name="圆角矩形 32"/>
          <p:cNvSpPr/>
          <p:nvPr/>
        </p:nvSpPr>
        <p:spPr>
          <a:xfrm>
            <a:off x="5969569" y="1500103"/>
            <a:ext cx="2826995" cy="10306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</a:rPr>
              <a:t>More time to teach the language</a:t>
            </a: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</a:rPr>
              <a:t>留出更多时间教语言</a:t>
            </a:r>
            <a:endParaRPr lang="en-US" altLang="zh-CN" sz="2000" b="1" dirty="0">
              <a:solidFill>
                <a:srgbClr val="0070C0"/>
              </a:solidFill>
            </a:endParaRPr>
          </a:p>
        </p:txBody>
      </p:sp>
      <p:sp>
        <p:nvSpPr>
          <p:cNvPr id="22" name="下箭头 33"/>
          <p:cNvSpPr/>
          <p:nvPr/>
        </p:nvSpPr>
        <p:spPr>
          <a:xfrm>
            <a:off x="4324284" y="1735455"/>
            <a:ext cx="368300" cy="8407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6" name="圆角矩形 34"/>
          <p:cNvSpPr/>
          <p:nvPr/>
        </p:nvSpPr>
        <p:spPr>
          <a:xfrm>
            <a:off x="3303839" y="723900"/>
            <a:ext cx="2409190" cy="10115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</a:rPr>
              <a:t>Faster learning</a:t>
            </a:r>
          </a:p>
          <a:p>
            <a:pPr algn="ctr"/>
            <a:r>
              <a:rPr lang="zh-CN" altLang="en-US" sz="2000" b="1" dirty="0">
                <a:solidFill>
                  <a:srgbClr val="0070C0"/>
                </a:solidFill>
              </a:rPr>
              <a:t>学得更快</a:t>
            </a:r>
            <a:endParaRPr lang="en-US" altLang="zh-CN" sz="2000" b="1" dirty="0">
              <a:solidFill>
                <a:srgbClr val="0070C0"/>
              </a:solidFill>
            </a:endParaRPr>
          </a:p>
        </p:txBody>
      </p:sp>
      <p:sp>
        <p:nvSpPr>
          <p:cNvPr id="41" name="椭圆 4"/>
          <p:cNvSpPr/>
          <p:nvPr/>
        </p:nvSpPr>
        <p:spPr>
          <a:xfrm>
            <a:off x="936525" y="3267075"/>
            <a:ext cx="1950366" cy="127519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zh-CN" sz="1400" b="1" dirty="0"/>
              <a:t>Students remember more</a:t>
            </a:r>
          </a:p>
          <a:p>
            <a:pPr algn="ctr"/>
            <a:r>
              <a:rPr lang="zh-CN" altLang="en-US" sz="1400" b="1" dirty="0"/>
              <a:t>学生记住更多</a:t>
            </a:r>
            <a:endParaRPr lang="en-US" altLang="zh-CN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6" grpId="0" animBg="1"/>
      <p:bldP spid="23" grpId="0" animBg="1"/>
      <p:bldP spid="27" grpId="0" animBg="1"/>
      <p:bldP spid="25" grpId="0" animBg="1"/>
      <p:bldP spid="28" grpId="0" animBg="1"/>
      <p:bldP spid="24" grpId="0" animBg="1"/>
      <p:bldP spid="17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36" grpId="0" bldLvl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blackboard-h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0330" y="2343150"/>
            <a:ext cx="6426200" cy="44024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865" y="1325245"/>
            <a:ext cx="8509635" cy="761365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Deductive Teaching</a:t>
            </a:r>
            <a:br>
              <a:rPr lang="en-GB" dirty="0"/>
            </a:br>
            <a:r>
              <a:rPr lang="zh-CN" altLang="en-US" dirty="0"/>
              <a:t>演绎语法教学</a:t>
            </a:r>
            <a:endParaRPr lang="zh-CN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020695" y="3050590"/>
            <a:ext cx="3317036" cy="2584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I run fast.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He run</a:t>
            </a:r>
            <a:r>
              <a:rPr lang="en-US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s</a:t>
            </a: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 fast.</a:t>
            </a:r>
          </a:p>
          <a:p>
            <a:pPr>
              <a:lnSpc>
                <a:spcPct val="150000"/>
              </a:lnSpc>
            </a:pPr>
            <a:endParaRPr lang="en-US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itchFamily="34" charset="0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I eat.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  <a:sym typeface="+mn-ea"/>
              </a:rPr>
              <a:t>She eat</a:t>
            </a:r>
            <a:r>
              <a:rPr lang="en-US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  <a:sym typeface="+mn-ea"/>
              </a:rPr>
              <a:t>s</a:t>
            </a: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  <a:sym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My cat (it) eat</a:t>
            </a:r>
            <a:r>
              <a:rPr lang="en-US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  <a:latin typeface="Century Gothic" pitchFamily="34" charset="0"/>
                <a:ea typeface="微软雅黑" panose="020B0503020204020204" pitchFamily="34" charset="-122"/>
              </a:rPr>
              <a:t>s</a:t>
            </a:r>
            <a:r>
              <a:rPr lang="en-US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itchFamily="34" charset="0"/>
                <a:ea typeface="微软雅黑" panose="020B0503020204020204" pitchFamily="34" charset="-122"/>
              </a:rPr>
              <a:t>.</a:t>
            </a:r>
          </a:p>
        </p:txBody>
      </p:sp>
      <p:pic>
        <p:nvPicPr>
          <p:cNvPr id="6" name="Picture 2" descr="student classroom presentation by pietlu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32029" y="4135291"/>
            <a:ext cx="1803109" cy="2548564"/>
          </a:xfrm>
          <a:prstGeom prst="rect">
            <a:avLst/>
          </a:prstGeom>
          <a:noFill/>
        </p:spPr>
      </p:pic>
      <p:sp>
        <p:nvSpPr>
          <p:cNvPr id="8" name="Oval Callout 7"/>
          <p:cNvSpPr/>
          <p:nvPr/>
        </p:nvSpPr>
        <p:spPr>
          <a:xfrm>
            <a:off x="114300" y="2023745"/>
            <a:ext cx="2886710" cy="2048510"/>
          </a:xfrm>
          <a:prstGeom prst="wedgeEllipseCallout">
            <a:avLst>
              <a:gd name="adj1" fmla="val -20560"/>
              <a:gd name="adj2" fmla="val 63477"/>
            </a:avLst>
          </a:prstGeom>
          <a:solidFill>
            <a:schemeClr val="bg1"/>
          </a:solidFill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Look at these verbs (</a:t>
            </a:r>
            <a:r>
              <a:rPr lang="zh-CN" altLang="en-US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动词</a:t>
            </a:r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). When we use 'he', 'she' or 'it', we add </a:t>
            </a:r>
            <a:r>
              <a:rPr lang="en-US" altLang="zh-CN" sz="2000" b="1" dirty="0">
                <a:solidFill>
                  <a:schemeClr val="accent2">
                    <a:lumMod val="75000"/>
                  </a:schemeClr>
                </a:solidFill>
                <a:latin typeface="Century Gothic" pitchFamily="34" charset="0"/>
                <a:ea typeface="微软雅黑" panose="020B0503020204020204" pitchFamily="34" charset="-122"/>
              </a:rPr>
              <a:t>S</a:t>
            </a:r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. </a:t>
            </a:r>
            <a:endParaRPr lang="en-US" sz="2000" b="1" dirty="0">
              <a:solidFill>
                <a:srgbClr val="03BFD7"/>
              </a:solidFill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119495" y="3139440"/>
            <a:ext cx="1943735" cy="1439545"/>
            <a:chOff x="9637" y="4944"/>
            <a:chExt cx="3061" cy="2267"/>
          </a:xfrm>
        </p:grpSpPr>
        <p:sp>
          <p:nvSpPr>
            <p:cNvPr id="5" name="椭圆 4"/>
            <p:cNvSpPr/>
            <p:nvPr/>
          </p:nvSpPr>
          <p:spPr>
            <a:xfrm>
              <a:off x="9767" y="4944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7" name="直接连接符 6"/>
            <p:cNvCxnSpPr>
              <a:stCxn id="5" idx="4"/>
            </p:cNvCxnSpPr>
            <p:nvPr/>
          </p:nvCxnSpPr>
          <p:spPr>
            <a:xfrm>
              <a:off x="9981" y="5385"/>
              <a:ext cx="0" cy="4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9981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>
              <a:off x="9767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1047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>
              <a:off x="10833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等腰三角形 14"/>
            <p:cNvSpPr/>
            <p:nvPr/>
          </p:nvSpPr>
          <p:spPr>
            <a:xfrm>
              <a:off x="10819" y="5165"/>
              <a:ext cx="455" cy="88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0833" y="4944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12313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 flipH="1">
              <a:off x="11822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/>
          </p:nvSpPr>
          <p:spPr>
            <a:xfrm>
              <a:off x="11759" y="5826"/>
              <a:ext cx="767" cy="2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>
              <a:off x="11552" y="5684"/>
              <a:ext cx="483" cy="2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0" name="等腰三角形 19"/>
            <p:cNvSpPr/>
            <p:nvPr/>
          </p:nvSpPr>
          <p:spPr>
            <a:xfrm>
              <a:off x="11638" y="5606"/>
              <a:ext cx="121" cy="22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1" name="等腰三角形 20"/>
            <p:cNvSpPr/>
            <p:nvPr/>
          </p:nvSpPr>
          <p:spPr>
            <a:xfrm>
              <a:off x="11868" y="5605"/>
              <a:ext cx="121" cy="22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9767" y="4945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23" name="直接连接符 22"/>
            <p:cNvCxnSpPr>
              <a:stCxn id="22" idx="4"/>
            </p:cNvCxnSpPr>
            <p:nvPr/>
          </p:nvCxnSpPr>
          <p:spPr>
            <a:xfrm>
              <a:off x="9981" y="5386"/>
              <a:ext cx="0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1047" y="5826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10833" y="5826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等腰三角形 25"/>
            <p:cNvSpPr/>
            <p:nvPr/>
          </p:nvSpPr>
          <p:spPr>
            <a:xfrm>
              <a:off x="10819" y="5166"/>
              <a:ext cx="455" cy="88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7" name="椭圆 26"/>
            <p:cNvSpPr/>
            <p:nvPr/>
          </p:nvSpPr>
          <p:spPr>
            <a:xfrm>
              <a:off x="10833" y="4945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8" name="椭圆 27"/>
            <p:cNvSpPr/>
            <p:nvPr/>
          </p:nvSpPr>
          <p:spPr>
            <a:xfrm>
              <a:off x="9767" y="4944"/>
              <a:ext cx="427" cy="4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cxnSp>
          <p:nvCxnSpPr>
            <p:cNvPr id="29" name="直接连接符 28"/>
            <p:cNvCxnSpPr>
              <a:stCxn id="28" idx="4"/>
            </p:cNvCxnSpPr>
            <p:nvPr/>
          </p:nvCxnSpPr>
          <p:spPr>
            <a:xfrm>
              <a:off x="9981" y="5385"/>
              <a:ext cx="0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11047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H="1">
              <a:off x="10833" y="5825"/>
              <a:ext cx="213" cy="44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等腰三角形 31"/>
            <p:cNvSpPr/>
            <p:nvPr/>
          </p:nvSpPr>
          <p:spPr>
            <a:xfrm>
              <a:off x="10819" y="5165"/>
              <a:ext cx="455" cy="880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4" name="TextBox 8"/>
            <p:cNvSpPr txBox="1"/>
            <p:nvPr/>
          </p:nvSpPr>
          <p:spPr>
            <a:xfrm>
              <a:off x="9637" y="6413"/>
              <a:ext cx="1061" cy="7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He</a:t>
              </a:r>
            </a:p>
          </p:txBody>
        </p:sp>
        <p:sp>
          <p:nvSpPr>
            <p:cNvPr id="35" name="TextBox 8"/>
            <p:cNvSpPr txBox="1"/>
            <p:nvPr/>
          </p:nvSpPr>
          <p:spPr>
            <a:xfrm>
              <a:off x="10623" y="6413"/>
              <a:ext cx="1061" cy="7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She</a:t>
              </a:r>
            </a:p>
          </p:txBody>
        </p:sp>
        <p:sp>
          <p:nvSpPr>
            <p:cNvPr id="36" name="TextBox 8"/>
            <p:cNvSpPr txBox="1"/>
            <p:nvPr/>
          </p:nvSpPr>
          <p:spPr>
            <a:xfrm>
              <a:off x="11638" y="6413"/>
              <a:ext cx="1061" cy="7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It</a:t>
              </a:r>
            </a:p>
          </p:txBody>
        </p:sp>
      </p:grpSp>
      <p:sp>
        <p:nvSpPr>
          <p:cNvPr id="38" name="Oval Callout 7"/>
          <p:cNvSpPr/>
          <p:nvPr/>
        </p:nvSpPr>
        <p:spPr>
          <a:xfrm>
            <a:off x="1120140" y="5795010"/>
            <a:ext cx="7589520" cy="1025525"/>
          </a:xfrm>
          <a:prstGeom prst="wedgeEllipseCallout">
            <a:avLst>
              <a:gd name="adj1" fmla="val -47163"/>
              <a:gd name="adj2" fmla="val -45975"/>
            </a:avLst>
          </a:prstGeom>
          <a:solidFill>
            <a:schemeClr val="bg1"/>
          </a:solidFill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03BFD7"/>
                </a:solidFill>
                <a:latin typeface="Century Gothic" pitchFamily="34" charset="0"/>
                <a:ea typeface="微软雅黑" panose="020B0503020204020204" pitchFamily="34" charset="-122"/>
              </a:rPr>
              <a:t>Now let's practice. Change the verbs from the book from 'You' to 'He'.</a:t>
            </a:r>
            <a:endParaRPr lang="en-US" sz="1600" b="1" dirty="0">
              <a:solidFill>
                <a:srgbClr val="03BFD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6562725" y="4578985"/>
            <a:ext cx="772795" cy="736600"/>
            <a:chOff x="1987" y="1827"/>
            <a:chExt cx="1217" cy="1160"/>
          </a:xfrm>
        </p:grpSpPr>
        <p:sp>
          <p:nvSpPr>
            <p:cNvPr id="41" name="TextBox 8"/>
            <p:cNvSpPr txBox="1"/>
            <p:nvPr/>
          </p:nvSpPr>
          <p:spPr>
            <a:xfrm>
              <a:off x="2554" y="1827"/>
              <a:ext cx="650" cy="116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Century Gothic" pitchFamily="34" charset="0"/>
                  <a:ea typeface="微软雅黑" panose="020B0503020204020204" pitchFamily="34" charset="-122"/>
                </a:rPr>
                <a:t>S</a:t>
              </a:r>
            </a:p>
          </p:txBody>
        </p:sp>
        <p:sp>
          <p:nvSpPr>
            <p:cNvPr id="42" name="加号 41"/>
            <p:cNvSpPr/>
            <p:nvPr/>
          </p:nvSpPr>
          <p:spPr>
            <a:xfrm>
              <a:off x="1987" y="2270"/>
              <a:ext cx="567" cy="565"/>
            </a:xfrm>
            <a:prstGeom prst="mathPlus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8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602</Words>
  <Application>Microsoft Office PowerPoint</Application>
  <PresentationFormat>On-screen Show (4:3)</PresentationFormat>
  <Paragraphs>109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Domaine Sans Text Regular</vt:lpstr>
      <vt:lpstr>Domaine Text Bold</vt:lpstr>
      <vt:lpstr>宋体</vt:lpstr>
      <vt:lpstr>微软雅黑</vt:lpstr>
      <vt:lpstr>微软雅黑</vt:lpstr>
      <vt:lpstr>Arial</vt:lpstr>
      <vt:lpstr>Bradley Hand ITC</vt:lpstr>
      <vt:lpstr>Calibri</vt:lpstr>
      <vt:lpstr>Century Gothic</vt:lpstr>
      <vt:lpstr>Edmondsans Bold</vt:lpstr>
      <vt:lpstr>Edmondsans Medium</vt:lpstr>
      <vt:lpstr>Edmondsans Regular</vt:lpstr>
      <vt:lpstr>Microsoft Himalaya</vt:lpstr>
      <vt:lpstr>MV Boli</vt:lpstr>
      <vt:lpstr>Wingdings</vt:lpstr>
      <vt:lpstr>Office Theme</vt:lpstr>
      <vt:lpstr>PowerPoint Presentation</vt:lpstr>
      <vt:lpstr>Lesson 5 Steps</vt:lpstr>
      <vt:lpstr>PowerPoint Presentation</vt:lpstr>
      <vt:lpstr>The importance of GRAMMAR 语法的重要性</vt:lpstr>
      <vt:lpstr>The importance of GRAMMAR 语法也重要</vt:lpstr>
      <vt:lpstr>Types of grammar teaching  语法教学的方式</vt:lpstr>
      <vt:lpstr>What do they mean?</vt:lpstr>
      <vt:lpstr>PowerPoint Presentation</vt:lpstr>
      <vt:lpstr>Deductive Teaching 演绎语法教学</vt:lpstr>
      <vt:lpstr>Inductive Teaching 归纳语法教学</vt:lpstr>
      <vt:lpstr>PowerPoint Presentation</vt:lpstr>
    </vt:vector>
  </TitlesOfParts>
  <Company>PaperStoneScissors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PaperStoneScissors PaperStoneScissors</dc:creator>
  <cp:lastModifiedBy>Administrator</cp:lastModifiedBy>
  <cp:revision>267</cp:revision>
  <dcterms:created xsi:type="dcterms:W3CDTF">2015-11-03T22:06:00Z</dcterms:created>
  <dcterms:modified xsi:type="dcterms:W3CDTF">2018-04-08T02:44:59Z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2052-10.1.0.6638</vt:lpwstr>
  </property>
</Properties>
</file>